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94" r:id="rId1"/>
  </p:sldMasterIdLst>
  <p:notesMasterIdLst>
    <p:notesMasterId r:id="rId35"/>
  </p:notesMasterIdLst>
  <p:handoutMasterIdLst>
    <p:handoutMasterId r:id="rId36"/>
  </p:handoutMasterIdLst>
  <p:sldIdLst>
    <p:sldId id="509" r:id="rId2"/>
    <p:sldId id="519" r:id="rId3"/>
    <p:sldId id="522" r:id="rId4"/>
    <p:sldId id="523" r:id="rId5"/>
    <p:sldId id="524" r:id="rId6"/>
    <p:sldId id="525" r:id="rId7"/>
    <p:sldId id="526" r:id="rId8"/>
    <p:sldId id="527" r:id="rId9"/>
    <p:sldId id="528" r:id="rId10"/>
    <p:sldId id="529" r:id="rId11"/>
    <p:sldId id="531" r:id="rId12"/>
    <p:sldId id="532" r:id="rId13"/>
    <p:sldId id="510" r:id="rId14"/>
    <p:sldId id="429" r:id="rId15"/>
    <p:sldId id="445" r:id="rId16"/>
    <p:sldId id="401" r:id="rId17"/>
    <p:sldId id="402" r:id="rId18"/>
    <p:sldId id="446" r:id="rId19"/>
    <p:sldId id="494" r:id="rId20"/>
    <p:sldId id="495" r:id="rId21"/>
    <p:sldId id="496" r:id="rId22"/>
    <p:sldId id="497" r:id="rId23"/>
    <p:sldId id="498" r:id="rId24"/>
    <p:sldId id="499" r:id="rId25"/>
    <p:sldId id="500" r:id="rId26"/>
    <p:sldId id="501" r:id="rId27"/>
    <p:sldId id="502" r:id="rId28"/>
    <p:sldId id="503" r:id="rId29"/>
    <p:sldId id="504" r:id="rId30"/>
    <p:sldId id="505" r:id="rId31"/>
    <p:sldId id="506" r:id="rId32"/>
    <p:sldId id="515" r:id="rId33"/>
    <p:sldId id="516" r:id="rId34"/>
  </p:sldIdLst>
  <p:sldSz cx="12192000" cy="6858000"/>
  <p:notesSz cx="6783388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BA30707-4F0E-4817-27FF-2633BEE8D5DD}" name="Paulo Eduardo de Oliveira Costa" initials="PEdOC" userId="89a075fa1c0603f7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072E"/>
    <a:srgbClr val="3366FF"/>
    <a:srgbClr val="FFFF66"/>
    <a:srgbClr val="FFCC00"/>
    <a:srgbClr val="33CC33"/>
    <a:srgbClr val="FF6600"/>
    <a:srgbClr val="FF33CC"/>
    <a:srgbClr val="833AC6"/>
    <a:srgbClr val="FFFF00"/>
    <a:srgbClr val="FFF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 autoAdjust="0"/>
    <p:restoredTop sz="92464" autoAdjust="0"/>
  </p:normalViewPr>
  <p:slideViewPr>
    <p:cSldViewPr>
      <p:cViewPr varScale="1">
        <p:scale>
          <a:sx n="105" d="100"/>
          <a:sy n="105" d="100"/>
        </p:scale>
        <p:origin x="762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88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Gr&#225;fico%20no%20Microsoft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01230742177411E-2"/>
          <c:y val="5.2760397808926503E-2"/>
          <c:w val="0.95614453338022665"/>
          <c:h val="0.716877351408860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% Benefício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Planilha1!$A$2:$A$27</c:f>
              <c:numCache>
                <c:formatCode>General</c:formatCode>
                <c:ptCount val="26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</c:numCache>
            </c:numRef>
          </c:cat>
          <c:val>
            <c:numRef>
              <c:f>Planilha1!$B$2:$B$27</c:f>
              <c:numCache>
                <c:formatCode>General</c:formatCode>
                <c:ptCount val="26"/>
                <c:pt idx="0">
                  <c:v>0.60000000000000064</c:v>
                </c:pt>
                <c:pt idx="1">
                  <c:v>0.62000000000000433</c:v>
                </c:pt>
                <c:pt idx="2">
                  <c:v>0.6400000000000049</c:v>
                </c:pt>
                <c:pt idx="3">
                  <c:v>0.66000000000000558</c:v>
                </c:pt>
                <c:pt idx="4">
                  <c:v>0.68</c:v>
                </c:pt>
                <c:pt idx="5">
                  <c:v>0.70000000000000062</c:v>
                </c:pt>
                <c:pt idx="6">
                  <c:v>0.72000000000000064</c:v>
                </c:pt>
                <c:pt idx="7">
                  <c:v>0.74000000000000365</c:v>
                </c:pt>
                <c:pt idx="8">
                  <c:v>0.76000000000000489</c:v>
                </c:pt>
                <c:pt idx="9">
                  <c:v>0.78</c:v>
                </c:pt>
                <c:pt idx="10">
                  <c:v>0.8</c:v>
                </c:pt>
                <c:pt idx="11">
                  <c:v>0.82000000000000062</c:v>
                </c:pt>
                <c:pt idx="12">
                  <c:v>0.84000000000000064</c:v>
                </c:pt>
                <c:pt idx="13">
                  <c:v>0.86000000000000065</c:v>
                </c:pt>
                <c:pt idx="14">
                  <c:v>0.88</c:v>
                </c:pt>
                <c:pt idx="15">
                  <c:v>0.9</c:v>
                </c:pt>
                <c:pt idx="16">
                  <c:v>0.92</c:v>
                </c:pt>
                <c:pt idx="17">
                  <c:v>0.94000000000000061</c:v>
                </c:pt>
                <c:pt idx="18">
                  <c:v>0.96000000000000063</c:v>
                </c:pt>
                <c:pt idx="19">
                  <c:v>0.98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33-401D-8BD0-9DD26ACD570B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Complementar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Planilha1!$A$2:$A$27</c:f>
              <c:numCache>
                <c:formatCode>General</c:formatCode>
                <c:ptCount val="26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</c:numCache>
            </c:numRef>
          </c:cat>
          <c:val>
            <c:numRef>
              <c:f>Planilha1!$C$2:$C$27</c:f>
              <c:numCache>
                <c:formatCode>General</c:formatCode>
                <c:ptCount val="26"/>
                <c:pt idx="0">
                  <c:v>0.4</c:v>
                </c:pt>
                <c:pt idx="1">
                  <c:v>0.38000000000000239</c:v>
                </c:pt>
                <c:pt idx="2">
                  <c:v>0.36000000000000032</c:v>
                </c:pt>
                <c:pt idx="3">
                  <c:v>0.34</c:v>
                </c:pt>
                <c:pt idx="4">
                  <c:v>0.32000000000000245</c:v>
                </c:pt>
                <c:pt idx="5">
                  <c:v>0.30000000000000032</c:v>
                </c:pt>
                <c:pt idx="6">
                  <c:v>0.28000000000000008</c:v>
                </c:pt>
                <c:pt idx="7">
                  <c:v>0.26</c:v>
                </c:pt>
                <c:pt idx="8">
                  <c:v>0.24000000000000021</c:v>
                </c:pt>
                <c:pt idx="9">
                  <c:v>0.22</c:v>
                </c:pt>
                <c:pt idx="10">
                  <c:v>0.2</c:v>
                </c:pt>
                <c:pt idx="11">
                  <c:v>0.18000000000000024</c:v>
                </c:pt>
                <c:pt idx="12">
                  <c:v>0.16</c:v>
                </c:pt>
                <c:pt idx="13">
                  <c:v>0.14000000000000001</c:v>
                </c:pt>
                <c:pt idx="14">
                  <c:v>0.12000000000000002</c:v>
                </c:pt>
                <c:pt idx="15">
                  <c:v>0.1</c:v>
                </c:pt>
                <c:pt idx="16">
                  <c:v>8.0000000000000127E-2</c:v>
                </c:pt>
                <c:pt idx="17">
                  <c:v>6.0000000000000102E-2</c:v>
                </c:pt>
                <c:pt idx="18">
                  <c:v>4.0000000000000022E-2</c:v>
                </c:pt>
                <c:pt idx="19">
                  <c:v>2.0000000000000011E-2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33-401D-8BD0-9DD26ACD570B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%Adicional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Planilha1!$A$2:$A$27</c:f>
              <c:numCache>
                <c:formatCode>General</c:formatCode>
                <c:ptCount val="26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</c:numCache>
            </c:numRef>
          </c:cat>
          <c:val>
            <c:numRef>
              <c:f>Planilha1!$D$2:$D$27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2.0000000000000011E-2</c:v>
                </c:pt>
                <c:pt idx="22">
                  <c:v>4.0000000000000022E-2</c:v>
                </c:pt>
                <c:pt idx="23">
                  <c:v>6.0000000000000032E-2</c:v>
                </c:pt>
                <c:pt idx="24">
                  <c:v>8.0000000000000043E-2</c:v>
                </c:pt>
                <c:pt idx="2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33-401D-8BD0-9DD26ACD57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77479040"/>
        <c:axId val="177489408"/>
      </c:barChart>
      <c:catAx>
        <c:axId val="1774790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 sz="1400" b="1" dirty="0">
                    <a:solidFill>
                      <a:srgbClr val="595959"/>
                    </a:solidFill>
                  </a:rPr>
                  <a:t>Tempo de Contribuição</a:t>
                </a:r>
              </a:p>
            </c:rich>
          </c:tx>
          <c:layout>
            <c:manualLayout>
              <c:xMode val="edge"/>
              <c:yMode val="edge"/>
              <c:x val="2.5871679404316769E-2"/>
              <c:y val="0.9013519252856225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7489408"/>
        <c:crosses val="autoZero"/>
        <c:auto val="1"/>
        <c:lblAlgn val="ctr"/>
        <c:lblOffset val="100"/>
        <c:noMultiLvlLbl val="0"/>
      </c:catAx>
      <c:valAx>
        <c:axId val="177489408"/>
        <c:scaling>
          <c:orientation val="minMax"/>
          <c:max val="1.25"/>
          <c:min val="0"/>
        </c:scaling>
        <c:delete val="1"/>
        <c:axPos val="l"/>
        <c:numFmt formatCode="0%" sourceLinked="0"/>
        <c:majorTickMark val="none"/>
        <c:minorTickMark val="none"/>
        <c:tickLblPos val="none"/>
        <c:crossAx val="17747904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% Benefício</c:v>
                </c:pt>
              </c:strCache>
            </c:strRef>
          </c:tx>
          <c:spPr>
            <a:solidFill>
              <a:srgbClr val="70AD47"/>
            </a:solidFill>
            <a:ln>
              <a:solidFill>
                <a:srgbClr val="70AD47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.18242357024614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6A-5948-8B1C-0398533B875C}"/>
                </c:ext>
              </c:extLst>
            </c:dLbl>
            <c:dLbl>
              <c:idx val="1"/>
              <c:layout>
                <c:manualLayout>
                  <c:x val="0.155508617259008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6A-5948-8B1C-0398533B875C}"/>
                </c:ext>
              </c:extLst>
            </c:dLbl>
            <c:dLbl>
              <c:idx val="2"/>
              <c:layout>
                <c:manualLayout>
                  <c:x val="0.12560311393996787"/>
                  <c:y val="-6.172666735610807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6A-5948-8B1C-0398533B875C}"/>
                </c:ext>
              </c:extLst>
            </c:dLbl>
            <c:dLbl>
              <c:idx val="3"/>
              <c:layout>
                <c:manualLayout>
                  <c:x val="0.101678711284736"/>
                  <c:y val="-6.172666735610807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6A-5948-8B1C-0398533B875C}"/>
                </c:ext>
              </c:extLst>
            </c:dLbl>
            <c:dLbl>
              <c:idx val="4"/>
              <c:layout>
                <c:manualLayout>
                  <c:x val="8.074485896140871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6A-5948-8B1C-0398533B87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Planilha1!$A$2:$A$7</c:f>
              <c:strCache>
                <c:ptCount val="5"/>
                <c:pt idx="0">
                  <c:v>5 ou + dependentes</c:v>
                </c:pt>
                <c:pt idx="1">
                  <c:v>4 dependentes</c:v>
                </c:pt>
                <c:pt idx="2">
                  <c:v>3 dependentes</c:v>
                </c:pt>
                <c:pt idx="3">
                  <c:v>2 dependentes</c:v>
                </c:pt>
                <c:pt idx="4">
                  <c:v>1 dependente</c:v>
                </c:pt>
              </c:strCache>
            </c:strRef>
          </c:cat>
          <c:val>
            <c:numRef>
              <c:f>Planilha1!$B$2:$B$7</c:f>
              <c:numCache>
                <c:formatCode>General</c:formatCode>
                <c:ptCount val="6"/>
                <c:pt idx="0">
                  <c:v>100</c:v>
                </c:pt>
                <c:pt idx="1">
                  <c:v>90</c:v>
                </c:pt>
                <c:pt idx="2">
                  <c:v>80</c:v>
                </c:pt>
                <c:pt idx="3">
                  <c:v>70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91-47CC-94D2-F5DFCBA9D941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Complementar</c:v>
                </c:pt>
              </c:strCache>
            </c:strRef>
          </c:tx>
          <c:spPr>
            <a:noFill/>
            <a:ln>
              <a:solidFill>
                <a:srgbClr val="70AD47"/>
              </a:solidFill>
            </a:ln>
            <a:effectLst/>
          </c:spPr>
          <c:invertIfNegative val="1"/>
          <c:cat>
            <c:strRef>
              <c:f>Planilha1!$A$2:$A$7</c:f>
              <c:strCache>
                <c:ptCount val="5"/>
                <c:pt idx="0">
                  <c:v>5 ou + dependentes</c:v>
                </c:pt>
                <c:pt idx="1">
                  <c:v>4 dependentes</c:v>
                </c:pt>
                <c:pt idx="2">
                  <c:v>3 dependentes</c:v>
                </c:pt>
                <c:pt idx="3">
                  <c:v>2 dependentes</c:v>
                </c:pt>
                <c:pt idx="4">
                  <c:v>1 dependente</c:v>
                </c:pt>
              </c:strCache>
            </c:strRef>
          </c:cat>
          <c:val>
            <c:numRef>
              <c:f>Planilha1!$C$2:$C$7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91-47CC-94D2-F5DFCBA9D9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7554944"/>
        <c:axId val="177556480"/>
      </c:barChart>
      <c:catAx>
        <c:axId val="17755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7556480"/>
        <c:crosses val="autoZero"/>
        <c:auto val="1"/>
        <c:lblAlgn val="ctr"/>
        <c:lblOffset val="100"/>
        <c:noMultiLvlLbl val="0"/>
      </c:catAx>
      <c:valAx>
        <c:axId val="1775564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77554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 algn="l"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60702358543799"/>
          <c:y val="0"/>
          <c:w val="0.89839309073017004"/>
          <c:h val="0.684091370703594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Idade</c:v>
                </c:pt>
              </c:strCache>
            </c:strRef>
          </c:tx>
          <c:spPr>
            <a:solidFill>
              <a:srgbClr val="0B64FF"/>
            </a:solidFill>
            <a:ln>
              <a:noFill/>
            </a:ln>
            <a:effectLst/>
            <a:sp3d/>
          </c:spPr>
          <c:invertIfNegative val="0"/>
          <c:cat>
            <c:numRef>
              <c:f>Planilha1!$A$2:$A$3</c:f>
              <c:numCache>
                <c:formatCode>General</c:formatCode>
                <c:ptCount val="2"/>
                <c:pt idx="1">
                  <c:v>2022</c:v>
                </c:pt>
              </c:numCache>
            </c:numRef>
          </c:cat>
          <c:val>
            <c:numRef>
              <c:f>Planilha1!$B$2:$B$3</c:f>
              <c:numCache>
                <c:formatCode>General</c:formatCode>
                <c:ptCount val="2"/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3A-4947-87DB-7C836FBB76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7709824"/>
        <c:axId val="177711360"/>
        <c:axId val="0"/>
      </c:bar3DChart>
      <c:catAx>
        <c:axId val="17770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7711360"/>
        <c:crosses val="autoZero"/>
        <c:auto val="1"/>
        <c:lblAlgn val="ctr"/>
        <c:lblOffset val="100"/>
        <c:noMultiLvlLbl val="0"/>
      </c:catAx>
      <c:valAx>
        <c:axId val="17771136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crossAx val="17770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60702358543799"/>
          <c:y val="0"/>
          <c:w val="0.89839309073017004"/>
          <c:h val="0.684091370703594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Idade</c:v>
                </c:pt>
              </c:strCache>
            </c:strRef>
          </c:tx>
          <c:spPr>
            <a:solidFill>
              <a:srgbClr val="FB016C"/>
            </a:solidFill>
            <a:ln>
              <a:noFill/>
            </a:ln>
            <a:effectLst/>
            <a:sp3d/>
          </c:spPr>
          <c:invertIfNegative val="0"/>
          <c:cat>
            <c:numRef>
              <c:f>Planilha1!$A$2:$A$3</c:f>
              <c:numCache>
                <c:formatCode>General</c:formatCode>
                <c:ptCount val="2"/>
                <c:pt idx="1">
                  <c:v>2022</c:v>
                </c:pt>
              </c:numCache>
            </c:numRef>
          </c:cat>
          <c:val>
            <c:numRef>
              <c:f>Planilha1!$B$2:$B$3</c:f>
              <c:numCache>
                <c:formatCode>General</c:formatCode>
                <c:ptCount val="2"/>
                <c:pt idx="1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8-465C-8531-8823A056D1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7735168"/>
        <c:axId val="177736704"/>
        <c:axId val="0"/>
      </c:bar3DChart>
      <c:catAx>
        <c:axId val="1777351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77736704"/>
        <c:crosses val="autoZero"/>
        <c:auto val="1"/>
        <c:lblAlgn val="ctr"/>
        <c:lblOffset val="100"/>
        <c:noMultiLvlLbl val="0"/>
      </c:catAx>
      <c:valAx>
        <c:axId val="17773670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crossAx val="177735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846179613177895E-2"/>
          <c:y val="7.832870920359962E-2"/>
          <c:w val="0.91077883964991668"/>
          <c:h val="0.72472558858023395"/>
        </c:manualLayout>
      </c:layout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Feminino</c:v>
                </c:pt>
              </c:strCache>
            </c:strRef>
          </c:tx>
          <c:spPr>
            <a:ln w="19050" cap="rnd">
              <a:solidFill>
                <a:srgbClr val="0B64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B64FF"/>
              </a:solidFill>
              <a:ln w="9525">
                <a:solidFill>
                  <a:srgbClr val="0B64FF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98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3C7-4CDA-8012-DCA44055774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99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3C7-4CDA-8012-DCA44055774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3C7-4CDA-8012-DCA44055774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101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3C7-4CDA-8012-DCA44055774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101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3C7-4CDA-8012-DCA44055774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102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3C7-4CDA-8012-DCA44055774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103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E3C7-4CDA-8012-DCA44055774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104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3C7-4CDA-8012-DCA440557741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105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E3C7-4CDA-8012-DCA4405577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Planilha1!$A$2:$A$21</c:f>
              <c:numCache>
                <c:formatCode>General</c:formatCode>
                <c:ptCount val="2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</c:numCache>
            </c:numRef>
          </c:cat>
          <c:val>
            <c:numRef>
              <c:f>Planilha1!$B$2:$B$21</c:f>
              <c:numCache>
                <c:formatCode>General</c:formatCode>
                <c:ptCount val="20"/>
                <c:pt idx="0">
                  <c:v>96</c:v>
                </c:pt>
                <c:pt idx="1">
                  <c:v>97</c:v>
                </c:pt>
                <c:pt idx="2">
                  <c:v>98</c:v>
                </c:pt>
                <c:pt idx="3">
                  <c:v>99</c:v>
                </c:pt>
                <c:pt idx="4">
                  <c:v>100</c:v>
                </c:pt>
                <c:pt idx="5">
                  <c:v>101</c:v>
                </c:pt>
                <c:pt idx="6">
                  <c:v>102</c:v>
                </c:pt>
                <c:pt idx="7">
                  <c:v>103</c:v>
                </c:pt>
                <c:pt idx="8">
                  <c:v>104</c:v>
                </c:pt>
                <c:pt idx="9">
                  <c:v>105</c:v>
                </c:pt>
                <c:pt idx="10">
                  <c:v>105</c:v>
                </c:pt>
                <c:pt idx="11">
                  <c:v>105</c:v>
                </c:pt>
                <c:pt idx="12">
                  <c:v>105</c:v>
                </c:pt>
                <c:pt idx="13">
                  <c:v>105</c:v>
                </c:pt>
                <c:pt idx="14">
                  <c:v>105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5D-4279-81EB-7BF4B4B1AB45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Masculino</c:v>
                </c:pt>
              </c:strCache>
            </c:strRef>
          </c:tx>
          <c:spPr>
            <a:ln w="19050" cap="rnd">
              <a:solidFill>
                <a:srgbClr val="FB016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B016C"/>
              </a:solidFill>
              <a:ln w="9525">
                <a:solidFill>
                  <a:srgbClr val="FB016C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88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E3C7-4CDA-8012-DCA44055774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89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E3C7-4CDA-8012-DCA44055774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90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E3C7-4CDA-8012-DCA44055774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91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E3C7-4CDA-8012-DCA44055774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92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E3C7-4CDA-8012-DCA44055774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93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E3C7-4CDA-8012-DCA44055774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94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E3C7-4CDA-8012-DCA44055774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95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E3C7-4CDA-8012-DCA440557741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96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E3C7-4CDA-8012-DCA440557741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97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E3C7-4CDA-8012-DCA440557741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98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E3C7-4CDA-8012-DCA440557741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99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E3C7-4CDA-8012-DCA440557741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E3C7-4CDA-8012-DCA440557741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3C7-4CDA-8012-DCA440557741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3C7-4CDA-8012-DCA4405577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Planilha1!$A$2:$A$21</c:f>
              <c:numCache>
                <c:formatCode>General</c:formatCode>
                <c:ptCount val="2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</c:numCache>
            </c:numRef>
          </c:cat>
          <c:val>
            <c:numRef>
              <c:f>Planilha1!$C$2:$C$21</c:f>
              <c:numCache>
                <c:formatCode>General</c:formatCode>
                <c:ptCount val="20"/>
                <c:pt idx="0">
                  <c:v>86</c:v>
                </c:pt>
                <c:pt idx="1">
                  <c:v>87</c:v>
                </c:pt>
                <c:pt idx="2">
                  <c:v>88</c:v>
                </c:pt>
                <c:pt idx="3">
                  <c:v>89</c:v>
                </c:pt>
                <c:pt idx="4">
                  <c:v>90</c:v>
                </c:pt>
                <c:pt idx="5">
                  <c:v>91</c:v>
                </c:pt>
                <c:pt idx="6">
                  <c:v>92</c:v>
                </c:pt>
                <c:pt idx="7">
                  <c:v>93</c:v>
                </c:pt>
                <c:pt idx="8">
                  <c:v>94</c:v>
                </c:pt>
                <c:pt idx="9">
                  <c:v>95</c:v>
                </c:pt>
                <c:pt idx="10">
                  <c:v>96</c:v>
                </c:pt>
                <c:pt idx="11">
                  <c:v>97</c:v>
                </c:pt>
                <c:pt idx="12">
                  <c:v>98</c:v>
                </c:pt>
                <c:pt idx="13">
                  <c:v>99</c:v>
                </c:pt>
                <c:pt idx="14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5D-4279-81EB-7BF4B4B1AB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955200"/>
        <c:axId val="177956736"/>
      </c:lineChart>
      <c:catAx>
        <c:axId val="177955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77956736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177956736"/>
        <c:scaling>
          <c:orientation val="minMax"/>
          <c:max val="110"/>
          <c:min val="80"/>
        </c:scaling>
        <c:delete val="1"/>
        <c:axPos val="l"/>
        <c:numFmt formatCode="General" sourceLinked="1"/>
        <c:majorTickMark val="out"/>
        <c:minorTickMark val="none"/>
        <c:tickLblPos val="none"/>
        <c:crossAx val="177955200"/>
        <c:crosses val="autoZero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60702358543799"/>
          <c:y val="0"/>
          <c:w val="0.89839309073017526"/>
          <c:h val="0.68409137070359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Idade</c:v>
                </c:pt>
              </c:strCache>
            </c:strRef>
          </c:tx>
          <c:spPr>
            <a:solidFill>
              <a:srgbClr val="0B64FF"/>
            </a:solidFill>
            <a:ln>
              <a:noFill/>
            </a:ln>
            <a:effectLst/>
            <a:sp3d/>
          </c:spPr>
          <c:invertIfNegative val="0"/>
          <c:cat>
            <c:numRef>
              <c:f>Planilha1!$A$2:$A$3</c:f>
              <c:numCache>
                <c:formatCode>General</c:formatCode>
                <c:ptCount val="2"/>
                <c:pt idx="1">
                  <c:v>2022</c:v>
                </c:pt>
              </c:numCache>
            </c:numRef>
          </c:cat>
          <c:val>
            <c:numRef>
              <c:f>Planilha1!$B$2:$B$3</c:f>
              <c:numCache>
                <c:formatCode>General</c:formatCode>
                <c:ptCount val="2"/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3A-4947-87DB-7C836FBB76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0092160"/>
        <c:axId val="120093696"/>
        <c:axId val="0"/>
      </c:bar3DChart>
      <c:catAx>
        <c:axId val="12009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0093696"/>
        <c:crosses val="autoZero"/>
        <c:auto val="1"/>
        <c:lblAlgn val="ctr"/>
        <c:lblOffset val="100"/>
        <c:noMultiLvlLbl val="0"/>
      </c:catAx>
      <c:valAx>
        <c:axId val="12009369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crossAx val="12009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60702358543799"/>
          <c:y val="0"/>
          <c:w val="0.89839309073017004"/>
          <c:h val="0.684091370703594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Idade</c:v>
                </c:pt>
              </c:strCache>
            </c:strRef>
          </c:tx>
          <c:spPr>
            <a:solidFill>
              <a:srgbClr val="FB016C"/>
            </a:solidFill>
            <a:ln>
              <a:noFill/>
            </a:ln>
            <a:effectLst/>
            <a:sp3d/>
          </c:spPr>
          <c:invertIfNegative val="0"/>
          <c:cat>
            <c:numRef>
              <c:f>Planilha1!$A$2:$A$3</c:f>
              <c:numCache>
                <c:formatCode>General</c:formatCode>
                <c:ptCount val="2"/>
                <c:pt idx="1">
                  <c:v>2022</c:v>
                </c:pt>
              </c:numCache>
            </c:numRef>
          </c:cat>
          <c:val>
            <c:numRef>
              <c:f>Planilha1!$B$2:$B$3</c:f>
              <c:numCache>
                <c:formatCode>General</c:formatCode>
                <c:ptCount val="2"/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8-465C-8531-8823A056D1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1248000"/>
        <c:axId val="121253888"/>
        <c:axId val="0"/>
      </c:bar3DChart>
      <c:catAx>
        <c:axId val="12124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1253888"/>
        <c:crosses val="autoZero"/>
        <c:auto val="1"/>
        <c:lblAlgn val="ctr"/>
        <c:lblOffset val="100"/>
        <c:noMultiLvlLbl val="0"/>
      </c:catAx>
      <c:valAx>
        <c:axId val="12125388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crossAx val="121248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046330463304692E-2"/>
          <c:y val="0.24320490862962543"/>
          <c:w val="0.92734727347273471"/>
          <c:h val="0.61258676121510758"/>
        </c:manualLayout>
      </c:layout>
      <c:scatterChart>
        <c:scatterStyle val="lineMarker"/>
        <c:varyColors val="0"/>
        <c:ser>
          <c:idx val="2"/>
          <c:order val="2"/>
          <c:tx>
            <c:strRef>
              <c:f>'[Gráfico no Microsoft PowerPoint]Planilha1'!$B$1</c:f>
            </c:strRef>
          </c:tx>
          <c:spPr>
            <a:ln w="19050" cap="rnd">
              <a:solidFill>
                <a:srgbClr val="FF3399"/>
              </a:solidFill>
              <a:round/>
            </a:ln>
            <a:effectLst/>
          </c:spPr>
          <c:xVal>
            <c:numRef>
              <c:f>'[Gráfico no Microsoft PowerPoint]Planilha1'!$A$2:$A$16</c:f>
            </c:numRef>
          </c:xVal>
          <c:yVal>
            <c:numRef>
              <c:f>'[Gráfico no Microsoft PowerPoint]Planilha1'!$B$2:$B$16</c:f>
            </c:numRef>
          </c:yVal>
          <c:smooth val="0"/>
          <c:extLst>
            <c:ext xmlns:c16="http://schemas.microsoft.com/office/drawing/2014/chart" uri="{C3380CC4-5D6E-409C-BE32-E72D297353CC}">
              <c16:uniqueId val="{00000000-513A-451A-9143-7D52917B9150}"/>
            </c:ext>
          </c:extLst>
        </c:ser>
        <c:ser>
          <c:idx val="3"/>
          <c:order val="3"/>
          <c:tx>
            <c:strRef>
              <c:f>'[Gráfico no Microsoft PowerPoint]Planilha1'!$C$1</c:f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xVal>
            <c:numRef>
              <c:f>'[Gráfico no Microsoft PowerPoint]Planilha1'!$A$2:$A$16</c:f>
            </c:numRef>
          </c:xVal>
          <c:yVal>
            <c:numRef>
              <c:f>'[Gráfico no Microsoft PowerPoint]Planilha1'!$C$2:$C$16</c:f>
            </c:numRef>
          </c:yVal>
          <c:smooth val="0"/>
          <c:extLst>
            <c:ext xmlns:c16="http://schemas.microsoft.com/office/drawing/2014/chart" uri="{C3380CC4-5D6E-409C-BE32-E72D297353CC}">
              <c16:uniqueId val="{00000001-513A-451A-9143-7D52917B9150}"/>
            </c:ext>
          </c:extLst>
        </c:ser>
        <c:ser>
          <c:idx val="0"/>
          <c:order val="0"/>
          <c:tx>
            <c:strRef>
              <c:f>'[Gráfico no Microsoft PowerPoint]Planilha1'!$B$1</c:f>
              <c:strCache>
                <c:ptCount val="1"/>
                <c:pt idx="0">
                  <c:v>Feminino</c:v>
                </c:pt>
              </c:strCache>
            </c:strRef>
          </c:tx>
          <c:spPr>
            <a:ln w="19050" cap="rnd">
              <a:solidFill>
                <a:srgbClr val="FF339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3399"/>
              </a:solidFill>
              <a:ln w="9525">
                <a:solidFill>
                  <a:srgbClr val="FF3399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83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13A-451A-9143-7D52917B915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84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13A-451A-9143-7D52917B915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85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513A-451A-9143-7D52917B915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86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513A-451A-9143-7D52917B915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87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513A-451A-9143-7D52917B915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88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513A-451A-9143-7D52917B915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89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513A-451A-9143-7D52917B915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90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513A-451A-9143-7D52917B915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91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513A-451A-9143-7D52917B915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92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513A-451A-9143-7D52917B915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92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513A-451A-9143-7D52917B91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'[Gráfico no Microsoft PowerPoint]Planilha1'!$A$2:$A$16</c:f>
              <c:numCache>
                <c:formatCode>General</c:formatCode>
                <c:ptCount val="1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</c:numCache>
            </c:numRef>
          </c:xVal>
          <c:yVal>
            <c:numRef>
              <c:f>'[Gráfico no Microsoft PowerPoint]Planilha1'!$B$2:$B$16</c:f>
              <c:numCache>
                <c:formatCode>General</c:formatCode>
                <c:ptCount val="15"/>
                <c:pt idx="0">
                  <c:v>81</c:v>
                </c:pt>
                <c:pt idx="1">
                  <c:v>82</c:v>
                </c:pt>
                <c:pt idx="2">
                  <c:v>83</c:v>
                </c:pt>
                <c:pt idx="3">
                  <c:v>84</c:v>
                </c:pt>
                <c:pt idx="4">
                  <c:v>85</c:v>
                </c:pt>
                <c:pt idx="5">
                  <c:v>86</c:v>
                </c:pt>
                <c:pt idx="6">
                  <c:v>87</c:v>
                </c:pt>
                <c:pt idx="7">
                  <c:v>88</c:v>
                </c:pt>
                <c:pt idx="8">
                  <c:v>89</c:v>
                </c:pt>
                <c:pt idx="9">
                  <c:v>90</c:v>
                </c:pt>
                <c:pt idx="10">
                  <c:v>91</c:v>
                </c:pt>
                <c:pt idx="11">
                  <c:v>92</c:v>
                </c:pt>
                <c:pt idx="12">
                  <c:v>92</c:v>
                </c:pt>
                <c:pt idx="13">
                  <c:v>92</c:v>
                </c:pt>
                <c:pt idx="14">
                  <c:v>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573-5445-86E1-A8E16E10D200}"/>
            </c:ext>
          </c:extLst>
        </c:ser>
        <c:ser>
          <c:idx val="1"/>
          <c:order val="1"/>
          <c:tx>
            <c:strRef>
              <c:f>'[Gráfico no Microsoft PowerPoint]Planilha1'!$C$1</c:f>
              <c:strCache>
                <c:ptCount val="1"/>
                <c:pt idx="0">
                  <c:v>Masculino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93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513A-451A-9143-7D52917B915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94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513A-451A-9143-7D52917B915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95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513A-451A-9143-7D52917B915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96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513A-451A-9143-7D52917B915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97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513A-451A-9143-7D52917B915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98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513A-451A-9143-7D52917B915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99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513A-451A-9143-7D52917B915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513A-451A-9143-7D52917B915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100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513A-451A-9143-7D52917B915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513A-451A-9143-7D52917B915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513A-451A-9143-7D52917B915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513A-451A-9143-7D52917B915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100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513A-451A-9143-7D52917B9150}"/>
                </c:ext>
              </c:extLst>
            </c:dLbl>
            <c:dLbl>
              <c:idx val="13"/>
              <c:layout>
                <c:manualLayout>
                  <c:x val="-4.2809357870270577E-2"/>
                  <c:y val="-6.639770593678233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513A-451A-9143-7D52917B9150}"/>
                </c:ext>
              </c:extLst>
            </c:dLbl>
            <c:dLbl>
              <c:idx val="14"/>
              <c:layout>
                <c:manualLayout>
                  <c:x val="-1.5688542800601613E-2"/>
                  <c:y val="-5.158907176574914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B-513A-451A-9143-7D52917B91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'[Gráfico no Microsoft PowerPoint]Planilha1'!$A$2:$A$16</c:f>
              <c:numCache>
                <c:formatCode>General</c:formatCode>
                <c:ptCount val="1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</c:numCache>
            </c:numRef>
          </c:xVal>
          <c:yVal>
            <c:numRef>
              <c:f>'[Gráfico no Microsoft PowerPoint]Planilha1'!$C$2:$C$16</c:f>
              <c:numCache>
                <c:formatCode>General</c:formatCode>
                <c:ptCount val="15"/>
                <c:pt idx="0">
                  <c:v>86</c:v>
                </c:pt>
                <c:pt idx="1">
                  <c:v>87</c:v>
                </c:pt>
                <c:pt idx="2">
                  <c:v>88</c:v>
                </c:pt>
                <c:pt idx="3">
                  <c:v>89</c:v>
                </c:pt>
                <c:pt idx="4">
                  <c:v>90</c:v>
                </c:pt>
                <c:pt idx="5">
                  <c:v>91</c:v>
                </c:pt>
                <c:pt idx="6">
                  <c:v>92</c:v>
                </c:pt>
                <c:pt idx="7">
                  <c:v>93</c:v>
                </c:pt>
                <c:pt idx="8">
                  <c:v>94</c:v>
                </c:pt>
                <c:pt idx="9">
                  <c:v>95</c:v>
                </c:pt>
                <c:pt idx="10">
                  <c:v>96</c:v>
                </c:pt>
                <c:pt idx="11">
                  <c:v>97</c:v>
                </c:pt>
                <c:pt idx="12">
                  <c:v>98</c:v>
                </c:pt>
                <c:pt idx="13">
                  <c:v>99</c:v>
                </c:pt>
                <c:pt idx="14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573-5445-86E1-A8E16E10D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1501568"/>
        <c:axId val="121308672"/>
      </c:scatterChart>
      <c:valAx>
        <c:axId val="121501568"/>
        <c:scaling>
          <c:orientation val="minMax"/>
          <c:max val="2033"/>
          <c:min val="2019"/>
        </c:scaling>
        <c:delete val="1"/>
        <c:axPos val="b"/>
        <c:numFmt formatCode="General" sourceLinked="1"/>
        <c:majorTickMark val="none"/>
        <c:minorTickMark val="none"/>
        <c:tickLblPos val="none"/>
        <c:crossAx val="121308672"/>
        <c:crosses val="autoZero"/>
        <c:crossBetween val="midCat"/>
      </c:valAx>
      <c:valAx>
        <c:axId val="121308672"/>
        <c:scaling>
          <c:orientation val="minMax"/>
          <c:max val="100"/>
          <c:min val="78"/>
        </c:scaling>
        <c:delete val="1"/>
        <c:axPos val="l"/>
        <c:numFmt formatCode="General" sourceLinked="1"/>
        <c:majorTickMark val="out"/>
        <c:minorTickMark val="none"/>
        <c:tickLblPos val="none"/>
        <c:crossAx val="121501568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0.01283</cdr:x>
      <cdr:y>0.09151</cdr:y>
    </cdr:from>
    <cdr:to>
      <cdr:x>0.06723</cdr:x>
      <cdr:y>0.17681</cdr:y>
    </cdr:to>
    <cdr:sp macro="" textlink="">
      <cdr:nvSpPr>
        <cdr:cNvPr id="2" name="CaixaDeTexto 1">
          <a:extLst xmlns:a="http://schemas.openxmlformats.org/drawingml/2006/main">
            <a:ext uri="{FF2B5EF4-FFF2-40B4-BE49-F238E27FC236}">
              <a16:creationId xmlns:a16="http://schemas.microsoft.com/office/drawing/2014/main" id="{88F08DC8-848A-48D5-A5F6-E6A1ACAD4008}"/>
            </a:ext>
          </a:extLst>
        </cdr:cNvPr>
        <cdr:cNvSpPr txBox="1"/>
      </cdr:nvSpPr>
      <cdr:spPr>
        <a:xfrm xmlns:a="http://schemas.openxmlformats.org/drawingml/2006/main">
          <a:off x="105293" y="294324"/>
          <a:ext cx="446413" cy="274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595959"/>
              </a:solidFill>
            </a:rPr>
            <a:t>60%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0.75009</cdr:x>
      <cdr:y>0.11803</cdr:y>
    </cdr:from>
    <cdr:to>
      <cdr:x>0.80797</cdr:x>
      <cdr:y>0.41024</cdr:y>
    </cdr:to>
    <cdr:sp macro="" textlink="">
      <cdr:nvSpPr>
        <cdr:cNvPr id="3" name="CaixaDeTexto 2">
          <a:extLst xmlns:a="http://schemas.openxmlformats.org/drawingml/2006/main">
            <a:ext uri="{FF2B5EF4-FFF2-40B4-BE49-F238E27FC236}">
              <a16:creationId xmlns:a16="http://schemas.microsoft.com/office/drawing/2014/main" id="{90A8E202-67E6-42B6-9F1B-7FC0E5968A3E}"/>
            </a:ext>
          </a:extLst>
        </cdr:cNvPr>
        <cdr:cNvSpPr txBox="1"/>
      </cdr:nvSpPr>
      <cdr:spPr>
        <a:xfrm xmlns:a="http://schemas.openxmlformats.org/drawingml/2006/main">
          <a:off x="6155784" y="379620"/>
          <a:ext cx="475008" cy="9398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595959"/>
              </a:solidFill>
            </a:rPr>
            <a:t>100%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0.20146</cdr:x>
      <cdr:y>0.09359</cdr:y>
    </cdr:from>
    <cdr:to>
      <cdr:x>0.25586</cdr:x>
      <cdr:y>0.17889</cdr:y>
    </cdr:to>
    <cdr:sp macro="" textlink="">
      <cdr:nvSpPr>
        <cdr:cNvPr id="4" name="CaixaDeTexto 3">
          <a:extLst xmlns:a="http://schemas.openxmlformats.org/drawingml/2006/main">
            <a:ext uri="{FF2B5EF4-FFF2-40B4-BE49-F238E27FC236}">
              <a16:creationId xmlns:a16="http://schemas.microsoft.com/office/drawing/2014/main" id="{88F08DC8-848A-48D5-A5F6-E6A1ACAD4008}"/>
            </a:ext>
          </a:extLst>
        </cdr:cNvPr>
        <cdr:cNvSpPr txBox="1"/>
      </cdr:nvSpPr>
      <cdr:spPr>
        <a:xfrm xmlns:a="http://schemas.openxmlformats.org/drawingml/2006/main">
          <a:off x="2186737" y="335945"/>
          <a:ext cx="590468" cy="306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595959"/>
              </a:solidFill>
            </a:rPr>
            <a:t>70%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0.61232</cdr:x>
      <cdr:y>0.5</cdr:y>
    </cdr:from>
    <cdr:to>
      <cdr:x>0.75767</cdr:x>
      <cdr:y>0.84398</cdr:y>
    </cdr:to>
    <cdr:pic>
      <cdr:nvPicPr>
        <cdr:cNvPr id="2" name="Picture 1" descr="Resultado de imagem para homens e mulheres">
          <a:extLst xmlns:a="http://schemas.openxmlformats.org/drawingml/2006/main">
            <a:ext uri="{FF2B5EF4-FFF2-40B4-BE49-F238E27FC236}">
              <a16:creationId xmlns:a16="http://schemas.microsoft.com/office/drawing/2014/main" id="{2315538D-FAEF-4C59-8A8B-1DCE941395CD}"/>
            </a:ext>
          </a:extLst>
        </cdr:cNvPr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004216" y="1352986"/>
          <a:ext cx="1187883" cy="930801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0207" cy="496888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1598" y="1"/>
            <a:ext cx="2940207" cy="496888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9147EF-9B4B-4DAB-8232-5C3B1A1FBE19}" type="datetimeFigureOut">
              <a:rPr lang="pt-BR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40207" cy="496887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1598" y="9428165"/>
            <a:ext cx="2940207" cy="496887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08AE60-5498-40C1-9B4A-47D99611B46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32359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0207" cy="496888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1598" y="1"/>
            <a:ext cx="2940207" cy="496888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CC53B7-631C-42E0-A78B-1ADAB8687602}" type="datetimeFigureOut">
              <a:rPr lang="pt-BR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92" tIns="45746" rIns="91492" bIns="45746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8023" y="4714877"/>
            <a:ext cx="5427344" cy="4467225"/>
          </a:xfrm>
          <a:prstGeom prst="rect">
            <a:avLst/>
          </a:prstGeom>
        </p:spPr>
        <p:txBody>
          <a:bodyPr vert="horz" lIns="91492" tIns="45746" rIns="91492" bIns="45746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0207" cy="496887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1598" y="9428165"/>
            <a:ext cx="2940207" cy="496887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FDCEBD-067D-4BC9-B2DC-569E0D54A90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02869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98463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5533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30D324-E3D2-4876-B0D3-D0C7D8915800}" type="datetime1">
              <a:rPr lang="pt-BR" smtClean="0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EADF9-55F0-43ED-ADDB-3CD5CBA8D09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860AC8-2697-47AA-9425-D28268C9CAFE}" type="datetime1">
              <a:rPr lang="pt-BR" smtClean="0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6A0C1-2709-4426-9CE8-99A3FD03533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1785600" y="274649"/>
            <a:ext cx="36576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12800" y="274649"/>
            <a:ext cx="10769600" cy="5851525"/>
          </a:xfrm>
        </p:spPr>
        <p:txBody>
          <a:bodyPr vert="eaVert"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E4063-D727-46A1-9612-A2D0055504B5}" type="datetime1">
              <a:rPr lang="pt-BR" smtClean="0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707A7-8162-4779-9E67-1EAB74E9D1B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18A71F-B42A-47BA-BCBE-D2148A3B9122}" type="datetime1">
              <a:rPr lang="pt-BR" smtClean="0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1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B94C7E-100C-4DF9-88C5-DFA65C3999EC}" type="datetime1">
              <a:rPr lang="pt-BR" smtClean="0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40DF9-2625-480A-9595-0E2DB555426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AB043A-4632-449B-BA3D-1D4BB986E547}" type="datetime1">
              <a:rPr lang="pt-BR" smtClean="0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AB2D7-B403-46D6-80F9-1984EF4B06E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Retângulo 7"/>
          <p:cNvSpPr/>
          <p:nvPr userDrawn="1"/>
        </p:nvSpPr>
        <p:spPr>
          <a:xfrm>
            <a:off x="11106150" y="6356350"/>
            <a:ext cx="384175" cy="501650"/>
          </a:xfrm>
          <a:prstGeom prst="rect">
            <a:avLst/>
          </a:prstGeom>
          <a:solidFill>
            <a:srgbClr val="92D05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F61047-99FB-4A1D-BF75-202D6AFA92A4}" type="datetime1">
              <a:rPr lang="pt-BR" smtClean="0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9351D5-6E18-473B-A7C7-C74881B7A96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6F8FBB-9894-4CEF-A66A-ECFC4649B233}" type="datetime1">
              <a:rPr lang="pt-BR" smtClean="0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A5FF7-F4F9-4A83-8474-3FB09CA0A2D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836998-BE1F-4054-984A-909B22ABA703}" type="datetime1">
              <a:rPr lang="pt-BR" smtClean="0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778CB0-C7B4-4243-9295-7A049A9819DF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6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D252EC-F5A4-494C-A901-B4C94E2AA3F2}" type="datetime1">
              <a:rPr lang="pt-BR" smtClean="0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85ECDA-94A9-431C-95D6-AEF2D10A71F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F30402-7CD7-4854-920D-E3D5910B1C66}" type="datetime1">
              <a:rPr lang="pt-BR" smtClean="0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93FE5E-4C99-4898-851F-BBD0E2E6301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D0303F-E79D-452A-B039-CA87808E133F}" type="datetime1">
              <a:rPr lang="pt-BR" smtClean="0"/>
              <a:pPr>
                <a:defRPr/>
              </a:pPr>
              <a:t>20/10/2022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6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F8BE0F2-8142-4B56-8E1D-9C5515662535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chart" Target="../charts/chart6.xml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image" Target="../media/image8.jpeg"/><Relationship Id="rId4" Type="http://schemas.openxmlformats.org/officeDocument/2006/relationships/chart" Target="../charts/char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764704"/>
            <a:ext cx="10972800" cy="536146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sz="4800" dirty="0">
              <a:latin typeface="Raleway Black"/>
              <a:ea typeface="Raleway Black"/>
              <a:cs typeface="Raleway Black"/>
              <a:sym typeface="Raleway Black"/>
            </a:endParaRPr>
          </a:p>
          <a:p>
            <a:pPr algn="ctr">
              <a:buNone/>
            </a:pPr>
            <a:endParaRPr lang="pt-BR" sz="1800" b="1" dirty="0">
              <a:latin typeface="Raleway Black"/>
              <a:ea typeface="Raleway Black"/>
              <a:cs typeface="Raleway Black"/>
              <a:sym typeface="Raleway Black"/>
            </a:endParaRPr>
          </a:p>
          <a:p>
            <a:pPr algn="ctr">
              <a:buNone/>
            </a:pPr>
            <a:endParaRPr lang="pt-BR" sz="2400" b="1" dirty="0">
              <a:latin typeface="Raleway Black"/>
              <a:ea typeface="Raleway Black"/>
              <a:cs typeface="Raleway Black"/>
              <a:sym typeface="Raleway Black"/>
            </a:endParaRPr>
          </a:p>
          <a:p>
            <a:pPr algn="ctr">
              <a:buNone/>
            </a:pPr>
            <a:r>
              <a:rPr lang="pt-BR" sz="4800" b="1" dirty="0">
                <a:latin typeface="Raleway Black"/>
                <a:ea typeface="Raleway Black"/>
                <a:cs typeface="Raleway Black"/>
                <a:sym typeface="Raleway Black"/>
              </a:rPr>
              <a:t>REFORMA DA PREVIDÊNCIA </a:t>
            </a:r>
          </a:p>
          <a:p>
            <a:pPr algn="ctr">
              <a:buNone/>
            </a:pPr>
            <a:r>
              <a:rPr lang="pt-BR" sz="4800" b="1" dirty="0">
                <a:latin typeface="Raleway Black"/>
                <a:ea typeface="Raleway Black"/>
                <a:cs typeface="Raleway Black"/>
                <a:sym typeface="Raleway Black"/>
              </a:rPr>
              <a:t>Emenda Constitucional n. 103/2019</a:t>
            </a:r>
          </a:p>
          <a:p>
            <a:pPr algn="ctr">
              <a:buNone/>
            </a:pPr>
            <a:endParaRPr lang="pt-BR" sz="2800" b="1" dirty="0">
              <a:latin typeface="Raleway Black"/>
              <a:sym typeface="Raleway Black"/>
            </a:endParaRPr>
          </a:p>
          <a:p>
            <a:pPr algn="ctr">
              <a:buNone/>
            </a:pPr>
            <a:endParaRPr lang="pt-BR" sz="4800" b="1" dirty="0">
              <a:latin typeface="Raleway Black"/>
              <a:sym typeface="Raleway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-1" y="692696"/>
            <a:ext cx="794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Regras gerais dos RPPS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767408" y="1556792"/>
            <a:ext cx="105678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Os Estados, o Distrito Federal e os Municípios </a:t>
            </a:r>
            <a:r>
              <a:rPr lang="pt-BR" sz="2800" b="1" dirty="0">
                <a:latin typeface="+mn-lt"/>
              </a:rPr>
              <a:t>não poderão estabelecer alíquota inferior à da contribuição dos servidores da União</a:t>
            </a:r>
            <a:r>
              <a:rPr lang="pt-BR" sz="2800" dirty="0">
                <a:latin typeface="+mn-lt"/>
              </a:rPr>
              <a:t>, exceto se demonstrado que o RPPS não possui deficit atuarial a ser equacionado, hipótese em que a alíquota não poderá ser inferior às alíquotas aplicáveis ao RGPS. </a:t>
            </a:r>
          </a:p>
          <a:p>
            <a:pPr algn="just"/>
            <a:endParaRPr lang="pt-BR" sz="2800" dirty="0">
              <a:latin typeface="+mn-lt"/>
            </a:endParaRPr>
          </a:p>
          <a:p>
            <a:pPr algn="just"/>
            <a:r>
              <a:rPr lang="pt-BR" sz="2800" dirty="0">
                <a:latin typeface="+mn-lt"/>
              </a:rPr>
              <a:t>Para fins do disposto no § 4º, </a:t>
            </a:r>
            <a:r>
              <a:rPr lang="pt-BR" sz="2800" b="1" dirty="0">
                <a:latin typeface="+mn-lt"/>
              </a:rPr>
              <a:t>não será considerada como ausência de deficit a implementação de segregação da massa de segurados ou a previsão em lei de plano de equacionamento de déficit</a:t>
            </a:r>
            <a:r>
              <a:rPr lang="pt-BR" sz="28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883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F793ECA1-E25F-2745-A6C0-F8DF81E99EA1}"/>
              </a:ext>
            </a:extLst>
          </p:cNvPr>
          <p:cNvSpPr txBox="1"/>
          <p:nvPr/>
        </p:nvSpPr>
        <p:spPr>
          <a:xfrm>
            <a:off x="623392" y="1412776"/>
            <a:ext cx="11017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Previsão de </a:t>
            </a:r>
            <a:r>
              <a:rPr lang="pt-BR" sz="2800" b="1" dirty="0">
                <a:latin typeface="+mn-lt"/>
              </a:rPr>
              <a:t>contribuição do ente federativo</a:t>
            </a:r>
            <a:r>
              <a:rPr lang="pt-BR" sz="2800" dirty="0">
                <a:latin typeface="+mn-lt"/>
              </a:rPr>
              <a:t>. </a:t>
            </a:r>
            <a:endParaRPr lang="pt-BR" sz="2800" i="1" dirty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-1" y="692696"/>
            <a:ext cx="794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Financiamento dos RPPS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793ECA1-E25F-2745-A6C0-F8DF81E99EA1}"/>
              </a:ext>
            </a:extLst>
          </p:cNvPr>
          <p:cNvSpPr txBox="1"/>
          <p:nvPr/>
        </p:nvSpPr>
        <p:spPr>
          <a:xfrm>
            <a:off x="630022" y="4797152"/>
            <a:ext cx="11017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Por meio de lei, </a:t>
            </a:r>
            <a:r>
              <a:rPr lang="pt-BR" sz="2800" b="1" dirty="0">
                <a:latin typeface="+mn-lt"/>
              </a:rPr>
              <a:t>poderá ser instituída contribuição extraordinária</a:t>
            </a:r>
            <a:r>
              <a:rPr lang="pt-BR" sz="2800" dirty="0">
                <a:latin typeface="+mn-lt"/>
              </a:rPr>
              <a:t> pelo prazo máximo de 20 (vinte) anos.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793ECA1-E25F-2745-A6C0-F8DF81E99EA1}"/>
              </a:ext>
            </a:extLst>
          </p:cNvPr>
          <p:cNvSpPr txBox="1"/>
          <p:nvPr/>
        </p:nvSpPr>
        <p:spPr>
          <a:xfrm>
            <a:off x="630022" y="2060849"/>
            <a:ext cx="11017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Previsão de contribuição ordinária dos servidores, aposentados e pensionistas. </a:t>
            </a:r>
            <a:endParaRPr lang="pt-BR" sz="2800" i="1" dirty="0">
              <a:latin typeface="+mn-lt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793ECA1-E25F-2745-A6C0-F8DF81E99EA1}"/>
              </a:ext>
            </a:extLst>
          </p:cNvPr>
          <p:cNvSpPr txBox="1"/>
          <p:nvPr/>
        </p:nvSpPr>
        <p:spPr>
          <a:xfrm>
            <a:off x="630022" y="3140969"/>
            <a:ext cx="110172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Em regra a contribuição ordinária dos aposentados e pensionistas incidirá sobre a parcela que ultrapassar o teto do RGPS, mas poderá incidir sobre o que ultrapassar o salário mínimo quando houver déficit atuarial.</a:t>
            </a:r>
          </a:p>
          <a:p>
            <a:pPr algn="just"/>
            <a:endParaRPr lang="pt-BR" sz="1600" dirty="0">
              <a:latin typeface="+mn-lt"/>
            </a:endParaRPr>
          </a:p>
          <a:p>
            <a:pPr algn="just"/>
            <a:endParaRPr lang="pt-B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4424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692696"/>
            <a:ext cx="1005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 Competência legislativa dos Entes Federativos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F793ECA1-E25F-2745-A6C0-F8DF81E99EA1}"/>
              </a:ext>
            </a:extLst>
          </p:cNvPr>
          <p:cNvSpPr txBox="1"/>
          <p:nvPr/>
        </p:nvSpPr>
        <p:spPr>
          <a:xfrm>
            <a:off x="551384" y="2420888"/>
            <a:ext cx="110172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Aplicam-se às aposentadorias dos servidores e às pensões concedidas aos dependentes dos servidores dos Estados, do Distrito Federal e dos Municípios </a:t>
            </a:r>
            <a:r>
              <a:rPr lang="pt-BR" sz="2800" b="1" dirty="0">
                <a:latin typeface="+mn-lt"/>
              </a:rPr>
              <a:t>as normas constitucionais e infraconstitucionais anteriores à data de entrada em vigor desta Emenda Constitucional</a:t>
            </a:r>
            <a:r>
              <a:rPr lang="pt-BR" sz="2800" dirty="0">
                <a:latin typeface="+mn-lt"/>
              </a:rPr>
              <a:t>, enquanto não promovidas alterações na legislação local.</a:t>
            </a:r>
            <a:endParaRPr lang="pt-BR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562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b="1" dirty="0"/>
            </a:br>
            <a:r>
              <a:rPr lang="pt-BR" b="1" dirty="0"/>
              <a:t>OBJETIVO DAS REFORMAS LOCAIS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903433"/>
            <a:ext cx="10972800" cy="4525963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pt-BR" dirty="0"/>
              <a:t>Revisão as regras de benefício da previdência municipal, </a:t>
            </a:r>
            <a:r>
              <a:rPr lang="pt-BR" b="1" dirty="0"/>
              <a:t>visando a busca e manutenção do equilíbrio financeiro e atuarial do RPPS</a:t>
            </a:r>
            <a:r>
              <a:rPr lang="pt-BR" dirty="0"/>
              <a:t>, na forma prevista pela Emenda Constitucional nº 103/2019, com a observância do caráter contributivo e solidário no financiamento do regime, abrangendo o ente municipal, servidores ativos, aposentados e pensionistas.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071664" y="692696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algn="just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O que precisamos alcançar: A regra constitucional e geral dos RPPS: </a:t>
            </a:r>
            <a:r>
              <a:rPr lang="pt-BR" sz="3200" b="1" dirty="0">
                <a:solidFill>
                  <a:srgbClr val="00B05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Equilíbrio financeiro e atuarial </a:t>
            </a:r>
            <a:endParaRPr lang="pt-BR" sz="4000" b="1" dirty="0">
              <a:solidFill>
                <a:srgbClr val="00B05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51384" y="3068960"/>
            <a:ext cx="111931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Constituição Federal: Art. 40. O regime próprio de previdência social dos servidores titulares de cargos efetivos terá caráter contributivo e solidário, mediante contribuição do respectivo ente federativo, de servidores ativos, de aposentados e de pensionistas, </a:t>
            </a:r>
            <a:r>
              <a:rPr lang="pt-BR" sz="2800" b="1" dirty="0">
                <a:latin typeface="+mn-lt"/>
              </a:rPr>
              <a:t>observados critérios que preservem o equilíbrio financeiro e atuarial.</a:t>
            </a:r>
          </a:p>
          <a:p>
            <a:pPr algn="just"/>
            <a:endParaRPr lang="pt-BR" sz="2800" b="1" dirty="0">
              <a:latin typeface="+mn-lt"/>
            </a:endParaRPr>
          </a:p>
        </p:txBody>
      </p:sp>
      <p:pic>
        <p:nvPicPr>
          <p:cNvPr id="5" name="Imagem 4" descr="ícone-do-alvo-símbolo-objetivo-de-negócios-1118241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5440" y="332656"/>
            <a:ext cx="172819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2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58637A-E9E4-4039-8443-2910347D6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1988840"/>
            <a:ext cx="103632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400" dirty="0"/>
              <a:t>ALGUNS FATORES DE CRESCIMENTO DO </a:t>
            </a:r>
            <a:br>
              <a:rPr lang="pt-BR" sz="4400" dirty="0"/>
            </a:br>
            <a:r>
              <a:rPr lang="pt-BR" sz="4400" dirty="0"/>
              <a:t>DÉFICIT ATUARIAL </a:t>
            </a:r>
            <a:br>
              <a:rPr lang="pt-BR" sz="3600" dirty="0"/>
            </a:br>
            <a:br>
              <a:rPr lang="pt-BR" sz="2700" dirty="0"/>
            </a:br>
            <a:endParaRPr lang="pt-BR" sz="3600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03AAAA6-5EE9-434A-A7C8-DCBD7F6A4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2780928"/>
            <a:ext cx="10363200" cy="1500187"/>
          </a:xfrm>
        </p:spPr>
        <p:txBody>
          <a:bodyPr/>
          <a:lstStyle/>
          <a:p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4847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3072658"/>
            <a:ext cx="5840053" cy="378343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59478" y="10849"/>
            <a:ext cx="6332522" cy="30581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9478" y="3070754"/>
            <a:ext cx="6332522" cy="37853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aixaDeTexto 5"/>
          <p:cNvSpPr txBox="1"/>
          <p:nvPr/>
        </p:nvSpPr>
        <p:spPr>
          <a:xfrm>
            <a:off x="983432" y="908720"/>
            <a:ext cx="34563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b="1" dirty="0">
                <a:solidFill>
                  <a:srgbClr val="3366FF"/>
                </a:solidFill>
              </a:rPr>
              <a:t>AUMENTO DA EXPECTATIVA DE VIDA</a:t>
            </a:r>
          </a:p>
        </p:txBody>
      </p:sp>
    </p:spTree>
    <p:extLst>
      <p:ext uri="{BB962C8B-B14F-4D97-AF65-F5344CB8AC3E}">
        <p14:creationId xmlns:p14="http://schemas.microsoft.com/office/powerpoint/2010/main" val="131569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392" y="908720"/>
            <a:ext cx="11089232" cy="5436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F654058-4327-4B2B-9F07-3DF97B061EF9}"/>
              </a:ext>
            </a:extLst>
          </p:cNvPr>
          <p:cNvSpPr txBox="1"/>
          <p:nvPr/>
        </p:nvSpPr>
        <p:spPr>
          <a:xfrm>
            <a:off x="2377873" y="332656"/>
            <a:ext cx="7102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n-lt"/>
              </a:rPr>
              <a:t>INVERSÃO DA PIRÂMIDE DEMOGRÁFICA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347" y="785794"/>
            <a:ext cx="7547355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ixaDeTexto 2"/>
          <p:cNvSpPr txBox="1"/>
          <p:nvPr/>
        </p:nvSpPr>
        <p:spPr>
          <a:xfrm>
            <a:off x="8310578" y="1000108"/>
            <a:ext cx="307183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+mn-lt"/>
              </a:rPr>
              <a:t>MÉDIA BRASIL</a:t>
            </a:r>
          </a:p>
          <a:p>
            <a:endParaRPr lang="pt-BR" sz="1050" dirty="0">
              <a:latin typeface="+mn-lt"/>
            </a:endParaRPr>
          </a:p>
          <a:p>
            <a:pPr algn="just"/>
            <a:r>
              <a:rPr lang="pt-BR" dirty="0">
                <a:latin typeface="+mn-lt"/>
              </a:rPr>
              <a:t>2000: 69,95 anos</a:t>
            </a:r>
          </a:p>
          <a:p>
            <a:endParaRPr lang="pt-BR" sz="1100" dirty="0">
              <a:latin typeface="+mn-lt"/>
            </a:endParaRPr>
          </a:p>
          <a:p>
            <a:r>
              <a:rPr lang="pt-BR" dirty="0">
                <a:latin typeface="+mn-lt"/>
              </a:rPr>
              <a:t>2010: 73,9 anos</a:t>
            </a:r>
          </a:p>
          <a:p>
            <a:endParaRPr lang="pt-BR" sz="1050" dirty="0">
              <a:latin typeface="+mn-lt"/>
            </a:endParaRPr>
          </a:p>
          <a:p>
            <a:r>
              <a:rPr lang="pt-BR" dirty="0">
                <a:latin typeface="+mn-lt"/>
              </a:rPr>
              <a:t>2019: 76,6 anos</a:t>
            </a:r>
          </a:p>
          <a:p>
            <a:endParaRPr lang="pt-BR" dirty="0">
              <a:latin typeface="+mn-lt"/>
            </a:endParaRPr>
          </a:p>
          <a:p>
            <a:endParaRPr lang="pt-BR" dirty="0">
              <a:latin typeface="+mn-lt"/>
            </a:endParaRPr>
          </a:p>
          <a:p>
            <a:pPr algn="r"/>
            <a:r>
              <a:rPr lang="pt-BR" sz="1200" dirty="0">
                <a:latin typeface="+mn-lt"/>
              </a:rPr>
              <a:t>Fonte: IBGE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78542" y="1484784"/>
            <a:ext cx="11434916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algn="ctr"/>
            <a:endParaRPr lang="pt-BR" sz="2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ctr"/>
            <a:r>
              <a:rPr lang="pt-BR" sz="4800" b="1" dirty="0">
                <a:latin typeface="Gisha" panose="020B0502040204020203" pitchFamily="34" charset="-79"/>
                <a:cs typeface="Gisha" panose="020B0502040204020203" pitchFamily="34" charset="-79"/>
              </a:rPr>
              <a:t>Reforma da Previdência</a:t>
            </a:r>
          </a:p>
          <a:p>
            <a:pPr marL="360363" algn="ctr"/>
            <a:endParaRPr lang="pt-BR" sz="12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ctr"/>
            <a:endParaRPr lang="pt-BR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ctr"/>
            <a:r>
              <a:rPr lang="pt-BR" sz="3500" b="1" dirty="0">
                <a:latin typeface="Gisha" panose="020B0502040204020203" pitchFamily="34" charset="-79"/>
                <a:cs typeface="Gisha" panose="020B0502040204020203" pitchFamily="34" charset="-79"/>
              </a:rPr>
              <a:t>na forma da Emenda Constitucional 103/2019 </a:t>
            </a:r>
          </a:p>
          <a:p>
            <a:pPr marL="360363" algn="ctr"/>
            <a:endParaRPr lang="pt-BR" sz="2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ctr"/>
            <a:r>
              <a:rPr lang="pt-BR" sz="4000" b="1" dirty="0">
                <a:latin typeface="Gisha" panose="020B0502040204020203" pitchFamily="34" charset="-79"/>
                <a:cs typeface="Gisha" panose="020B0502040204020203" pitchFamily="34" charset="-79"/>
              </a:rPr>
              <a:t>Regras gerais, de transição e novas regras de benefícios</a:t>
            </a:r>
          </a:p>
        </p:txBody>
      </p:sp>
    </p:spTree>
    <p:extLst>
      <p:ext uri="{BB962C8B-B14F-4D97-AF65-F5344CB8AC3E}">
        <p14:creationId xmlns:p14="http://schemas.microsoft.com/office/powerpoint/2010/main" val="132412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85800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pt-BR" sz="4000" b="1" dirty="0">
                <a:latin typeface="Gisha" panose="020B0502040204020203" pitchFamily="34" charset="-79"/>
                <a:cs typeface="Gisha" panose="020B0502040204020203" pitchFamily="34" charset="-79"/>
              </a:rPr>
              <a:t>Reforma da Previdência </a:t>
            </a:r>
            <a:br>
              <a:rPr lang="pt-BR" b="1" dirty="0">
                <a:latin typeface="Gisha" panose="020B0502040204020203" pitchFamily="34" charset="-79"/>
                <a:cs typeface="Gisha" panose="020B0502040204020203" pitchFamily="34" charset="-79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t-BR" dirty="0"/>
              <a:t>    Ao contrário das reformas anteriores, a Emenda Constitucional nº 103/2019 desconstitucionalizou as regras de concessão e forma de cálculo dos benefícios previdenciários. </a:t>
            </a:r>
          </a:p>
          <a:p>
            <a:pPr algn="just"/>
            <a:endParaRPr lang="pt-BR" dirty="0"/>
          </a:p>
          <a:p>
            <a:pPr algn="just">
              <a:buNone/>
            </a:pPr>
            <a:r>
              <a:rPr lang="pt-BR" dirty="0"/>
              <a:t>    Deu autonomia de o ente federativo proceder as suas regras, porém, tendo como </a:t>
            </a:r>
            <a:r>
              <a:rPr lang="pt-BR" b="1" dirty="0"/>
              <a:t>norte e observância obrigatória a busca e o atingimento do equilíbrio financeiro e atuarial do RPPS</a:t>
            </a:r>
            <a:r>
              <a:rPr lang="pt-BR" dirty="0"/>
              <a:t>. </a:t>
            </a:r>
          </a:p>
          <a:p>
            <a:pPr algn="just"/>
            <a:endParaRPr lang="pt-BR" dirty="0"/>
          </a:p>
          <a:p>
            <a:pPr algn="just">
              <a:buNone/>
            </a:pPr>
            <a:r>
              <a:rPr lang="pt-BR" dirty="0"/>
              <a:t>   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81026" y="2214554"/>
            <a:ext cx="92869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algn="ctr"/>
            <a:r>
              <a:rPr lang="pt-BR" sz="5400" b="1" dirty="0">
                <a:latin typeface="Gisha" panose="020B0502040204020203" pitchFamily="34" charset="-79"/>
                <a:cs typeface="Gisha" panose="020B0502040204020203" pitchFamily="34" charset="-79"/>
              </a:rPr>
              <a:t>Novas Regras de Benefícios</a:t>
            </a:r>
          </a:p>
        </p:txBody>
      </p:sp>
    </p:spTree>
    <p:extLst>
      <p:ext uri="{BB962C8B-B14F-4D97-AF65-F5344CB8AC3E}">
        <p14:creationId xmlns:p14="http://schemas.microsoft.com/office/powerpoint/2010/main" val="354826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3157244"/>
              </p:ext>
            </p:extLst>
          </p:nvPr>
        </p:nvGraphicFramePr>
        <p:xfrm>
          <a:off x="3847748" y="2093123"/>
          <a:ext cx="1582008" cy="29434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559305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latin typeface="+mn-lt"/>
                          <a:cs typeface="Calibri"/>
                        </a:rPr>
                        <a:t>Tempo de</a:t>
                      </a:r>
                    </a:p>
                    <a:p>
                      <a:pPr algn="ctr"/>
                      <a:r>
                        <a:rPr lang="pt-BR" sz="13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/>
                        </a:rPr>
                        <a:t>Contribuição</a:t>
                      </a: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2384112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graphicFrame>
        <p:nvGraphicFramePr>
          <p:cNvPr id="15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434897"/>
              </p:ext>
            </p:extLst>
          </p:nvPr>
        </p:nvGraphicFramePr>
        <p:xfrm>
          <a:off x="1884269" y="2093124"/>
          <a:ext cx="1182296" cy="29434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82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9305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latin typeface="+mn-lt"/>
                          <a:cs typeface="Calibri"/>
                        </a:rPr>
                        <a:t>Idade</a:t>
                      </a:r>
                      <a:br>
                        <a:rPr lang="pt-BR" sz="1300" kern="1200" dirty="0">
                          <a:latin typeface="+mn-lt"/>
                          <a:cs typeface="Calibri"/>
                        </a:rPr>
                      </a:br>
                      <a:r>
                        <a:rPr lang="pt-BR" sz="1300" kern="1200" dirty="0">
                          <a:latin typeface="+mn-lt"/>
                          <a:cs typeface="Calibri"/>
                        </a:rPr>
                        <a:t>Mínima</a:t>
                      </a: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1192056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  <a:tr h="1192056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0" y="692696"/>
            <a:ext cx="1005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Aposentadoria dos servidores em geral</a:t>
            </a:r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t="7935" r="82816" b="72751"/>
          <a:stretch/>
        </p:blipFill>
        <p:spPr>
          <a:xfrm>
            <a:off x="2163939" y="2728639"/>
            <a:ext cx="622956" cy="680639"/>
          </a:xfrm>
          <a:prstGeom prst="rect">
            <a:avLst/>
          </a:prstGeom>
        </p:spPr>
      </p:pic>
      <p:pic>
        <p:nvPicPr>
          <p:cNvPr id="6" name="Imagem 6">
            <a:extLst>
              <a:ext uri="{FF2B5EF4-FFF2-40B4-BE49-F238E27FC236}">
                <a16:creationId xmlns:a16="http://schemas.microsoft.com/office/drawing/2014/main" id="{CCFF6E31-4AAE-114D-96E5-95AD01DC00C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45" t="6298" r="2290" b="72915"/>
          <a:stretch/>
        </p:blipFill>
        <p:spPr>
          <a:xfrm>
            <a:off x="2037348" y="3900489"/>
            <a:ext cx="761028" cy="68063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C311C60-E29B-D841-B42C-56D3E6F029BD}"/>
              </a:ext>
            </a:extLst>
          </p:cNvPr>
          <p:cNvSpPr txBox="1"/>
          <p:nvPr/>
        </p:nvSpPr>
        <p:spPr>
          <a:xfrm>
            <a:off x="1884269" y="3333998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400" b="1" dirty="0">
                <a:latin typeface="+mn-lt"/>
              </a:rPr>
              <a:t>62 anos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7381392-1B38-2E43-A8EF-586339D55C9C}"/>
              </a:ext>
            </a:extLst>
          </p:cNvPr>
          <p:cNvSpPr txBox="1"/>
          <p:nvPr/>
        </p:nvSpPr>
        <p:spPr>
          <a:xfrm>
            <a:off x="1872495" y="4542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400" b="1" dirty="0">
                <a:latin typeface="+mn-lt"/>
              </a:rPr>
              <a:t>65 anos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3853520" y="3333998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+mn-lt"/>
              </a:rPr>
              <a:t>25 anos</a:t>
            </a:r>
          </a:p>
        </p:txBody>
      </p:sp>
      <p:sp>
        <p:nvSpPr>
          <p:cNvPr id="13" name="Plus 3"/>
          <p:cNvSpPr/>
          <p:nvPr/>
        </p:nvSpPr>
        <p:spPr>
          <a:xfrm>
            <a:off x="3333955" y="3592725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lus 3"/>
          <p:cNvSpPr/>
          <p:nvPr/>
        </p:nvSpPr>
        <p:spPr>
          <a:xfrm>
            <a:off x="5582831" y="3592725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578825"/>
              </p:ext>
            </p:extLst>
          </p:nvPr>
        </p:nvGraphicFramePr>
        <p:xfrm>
          <a:off x="6023992" y="2060848"/>
          <a:ext cx="1582008" cy="29434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559305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latin typeface="+mn-lt"/>
                          <a:cs typeface="Calibri"/>
                        </a:rPr>
                        <a:t>Tempo de</a:t>
                      </a:r>
                    </a:p>
                    <a:p>
                      <a:pPr algn="ctr"/>
                      <a:r>
                        <a:rPr lang="pt-BR" sz="13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/>
                        </a:rPr>
                        <a:t>Serviço Público</a:t>
                      </a: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2384112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graphicFrame>
        <p:nvGraphicFramePr>
          <p:cNvPr id="23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1191965"/>
              </p:ext>
            </p:extLst>
          </p:nvPr>
        </p:nvGraphicFramePr>
        <p:xfrm>
          <a:off x="8200236" y="2060847"/>
          <a:ext cx="1582008" cy="29434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559305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latin typeface="+mn-lt"/>
                          <a:cs typeface="Calibri"/>
                        </a:rPr>
                        <a:t>Tempo</a:t>
                      </a:r>
                      <a:r>
                        <a:rPr lang="pt-BR" sz="1300" kern="1200" baseline="0" dirty="0">
                          <a:latin typeface="+mn-lt"/>
                          <a:cs typeface="Calibri"/>
                        </a:rPr>
                        <a:t> no Cargo Efetivo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2384112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sp>
        <p:nvSpPr>
          <p:cNvPr id="25" name="CaixaDeTexto 24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6005341" y="3361983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+mn-lt"/>
              </a:rPr>
              <a:t>10 anos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8210964" y="3332500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+mn-lt"/>
              </a:rPr>
              <a:t>5 anos</a:t>
            </a:r>
          </a:p>
        </p:txBody>
      </p:sp>
      <p:sp>
        <p:nvSpPr>
          <p:cNvPr id="27" name="Plus 3"/>
          <p:cNvSpPr/>
          <p:nvPr/>
        </p:nvSpPr>
        <p:spPr>
          <a:xfrm>
            <a:off x="7788925" y="3549261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6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649802"/>
              </p:ext>
            </p:extLst>
          </p:nvPr>
        </p:nvGraphicFramePr>
        <p:xfrm>
          <a:off x="3847748" y="2093124"/>
          <a:ext cx="1582008" cy="30758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1305242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latin typeface="+mn-lt"/>
                          <a:cs typeface="Calibri"/>
                        </a:rPr>
                        <a:t>Tempo de</a:t>
                      </a:r>
                    </a:p>
                    <a:p>
                      <a:pPr algn="ctr"/>
                      <a:r>
                        <a:rPr lang="pt-BR" sz="13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/>
                        </a:rPr>
                        <a:t>Contribuição exclusivo como Professor (educação</a:t>
                      </a:r>
                      <a:r>
                        <a:rPr lang="pt-BR" sz="13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/>
                        </a:rPr>
                        <a:t> infantil, ensino fundamental e médio)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1605900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graphicFrame>
        <p:nvGraphicFramePr>
          <p:cNvPr id="15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202948"/>
              </p:ext>
            </p:extLst>
          </p:nvPr>
        </p:nvGraphicFramePr>
        <p:xfrm>
          <a:off x="1884269" y="2093125"/>
          <a:ext cx="1182296" cy="30758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82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2624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latin typeface="+mn-lt"/>
                          <a:cs typeface="Calibri"/>
                        </a:rPr>
                        <a:t>Idade</a:t>
                      </a:r>
                      <a:br>
                        <a:rPr lang="pt-BR" sz="1300" kern="1200" dirty="0">
                          <a:latin typeface="+mn-lt"/>
                          <a:cs typeface="Calibri"/>
                        </a:rPr>
                      </a:br>
                      <a:r>
                        <a:rPr lang="pt-BR" sz="1300" kern="1200" dirty="0">
                          <a:latin typeface="+mn-lt"/>
                          <a:cs typeface="Calibri"/>
                        </a:rPr>
                        <a:t>Mínima</a:t>
                      </a: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1251488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  <a:tr h="1241756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0" y="692696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Aposentadoria dos professores</a:t>
            </a:r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t="7935" r="82816" b="72751"/>
          <a:stretch/>
        </p:blipFill>
        <p:spPr>
          <a:xfrm>
            <a:off x="2163939" y="2728639"/>
            <a:ext cx="622956" cy="68063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C311C60-E29B-D841-B42C-56D3E6F029BD}"/>
              </a:ext>
            </a:extLst>
          </p:cNvPr>
          <p:cNvSpPr txBox="1"/>
          <p:nvPr/>
        </p:nvSpPr>
        <p:spPr>
          <a:xfrm>
            <a:off x="1884269" y="3399383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400" b="1" dirty="0">
                <a:latin typeface="+mn-lt"/>
              </a:rPr>
              <a:t>57 anos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7381392-1B38-2E43-A8EF-586339D55C9C}"/>
              </a:ext>
            </a:extLst>
          </p:cNvPr>
          <p:cNvSpPr txBox="1"/>
          <p:nvPr/>
        </p:nvSpPr>
        <p:spPr>
          <a:xfrm>
            <a:off x="1872495" y="476753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400" b="1" dirty="0">
                <a:latin typeface="+mn-lt"/>
              </a:rPr>
              <a:t>60 anos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3876684" y="3855720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+mn-lt"/>
              </a:rPr>
              <a:t>25 anos</a:t>
            </a:r>
          </a:p>
        </p:txBody>
      </p:sp>
      <p:sp>
        <p:nvSpPr>
          <p:cNvPr id="13" name="Plus 3"/>
          <p:cNvSpPr/>
          <p:nvPr/>
        </p:nvSpPr>
        <p:spPr>
          <a:xfrm>
            <a:off x="3333955" y="3592725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lus 3"/>
          <p:cNvSpPr/>
          <p:nvPr/>
        </p:nvSpPr>
        <p:spPr>
          <a:xfrm>
            <a:off x="5659747" y="4053634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617501"/>
              </p:ext>
            </p:extLst>
          </p:nvPr>
        </p:nvGraphicFramePr>
        <p:xfrm>
          <a:off x="6023992" y="2060850"/>
          <a:ext cx="1582008" cy="3117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796705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latin typeface="+mn-lt"/>
                          <a:cs typeface="Calibri"/>
                        </a:rPr>
                        <a:t>Tempo de</a:t>
                      </a:r>
                    </a:p>
                    <a:p>
                      <a:pPr algn="ctr"/>
                      <a:r>
                        <a:rPr lang="pt-BR" sz="13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/>
                        </a:rPr>
                        <a:t>Serviço Público</a:t>
                      </a: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2321199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graphicFrame>
        <p:nvGraphicFramePr>
          <p:cNvPr id="23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648765"/>
              </p:ext>
            </p:extLst>
          </p:nvPr>
        </p:nvGraphicFramePr>
        <p:xfrm>
          <a:off x="8200236" y="2060847"/>
          <a:ext cx="1582008" cy="31081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743868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latin typeface="+mn-lt"/>
                          <a:cs typeface="Calibri"/>
                        </a:rPr>
                        <a:t>Tempo</a:t>
                      </a:r>
                      <a:r>
                        <a:rPr lang="pt-BR" sz="1300" kern="1200" baseline="0" dirty="0">
                          <a:latin typeface="+mn-lt"/>
                          <a:cs typeface="Calibri"/>
                        </a:rPr>
                        <a:t> no Cargo Efetivo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2364277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sp>
        <p:nvSpPr>
          <p:cNvPr id="25" name="CaixaDeTexto 24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6022431" y="3895360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+mn-lt"/>
              </a:rPr>
              <a:t>10 anos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8206008" y="3864627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+mn-lt"/>
              </a:rPr>
              <a:t>5 anos</a:t>
            </a:r>
          </a:p>
        </p:txBody>
      </p:sp>
      <p:sp>
        <p:nvSpPr>
          <p:cNvPr id="27" name="Plus 3"/>
          <p:cNvSpPr/>
          <p:nvPr/>
        </p:nvSpPr>
        <p:spPr>
          <a:xfrm>
            <a:off x="7791794" y="4044618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Imagem 4">
            <a:extLst>
              <a:ext uri="{FF2B5EF4-FFF2-40B4-BE49-F238E27FC236}">
                <a16:creationId xmlns:a16="http://schemas.microsoft.com/office/drawing/2014/main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8" t="7080" r="18755" b="72489"/>
          <a:stretch/>
        </p:blipFill>
        <p:spPr>
          <a:xfrm>
            <a:off x="2172458" y="2708920"/>
            <a:ext cx="641060" cy="720034"/>
          </a:xfrm>
          <a:prstGeom prst="rect">
            <a:avLst/>
          </a:prstGeom>
        </p:spPr>
      </p:pic>
      <p:pic>
        <p:nvPicPr>
          <p:cNvPr id="20" name="Imagem 6">
            <a:extLst>
              <a:ext uri="{FF2B5EF4-FFF2-40B4-BE49-F238E27FC236}">
                <a16:creationId xmlns:a16="http://schemas.microsoft.com/office/drawing/2014/main" id="{CCFF6E31-4AAE-114D-96E5-95AD01DC00C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58" t="34823" r="49339" b="44390"/>
          <a:stretch/>
        </p:blipFill>
        <p:spPr>
          <a:xfrm>
            <a:off x="2120591" y="4078260"/>
            <a:ext cx="744794" cy="68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98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1" y="692696"/>
            <a:ext cx="9623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Outras aposentadorias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F890D58-4C0B-F74C-BF8F-4941B79AAAB8}"/>
              </a:ext>
            </a:extLst>
          </p:cNvPr>
          <p:cNvSpPr txBox="1"/>
          <p:nvPr/>
        </p:nvSpPr>
        <p:spPr>
          <a:xfrm>
            <a:off x="1055440" y="1988840"/>
            <a:ext cx="1012108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Por </a:t>
            </a:r>
            <a:r>
              <a:rPr lang="pt-BR" sz="2800" b="1" dirty="0">
                <a:latin typeface="+mn-lt"/>
              </a:rPr>
              <a:t>incapacidade permanente para o trabalho</a:t>
            </a:r>
            <a:r>
              <a:rPr lang="pt-BR" sz="2800" dirty="0">
                <a:latin typeface="+mn-lt"/>
              </a:rPr>
              <a:t>, desde que insuscetível de readaptação.</a:t>
            </a:r>
          </a:p>
          <a:p>
            <a:pPr algn="just"/>
            <a:endParaRPr lang="pt-BR" sz="2800" dirty="0">
              <a:latin typeface="+mn-lt"/>
            </a:endParaRPr>
          </a:p>
          <a:p>
            <a:pPr algn="just"/>
            <a:r>
              <a:rPr lang="pt-BR" sz="2800" dirty="0">
                <a:latin typeface="+mn-lt"/>
              </a:rPr>
              <a:t>Compulsoriamente </a:t>
            </a:r>
            <a:r>
              <a:rPr lang="pt-BR" sz="2800" b="1" dirty="0">
                <a:latin typeface="+mn-lt"/>
              </a:rPr>
              <a:t>aos 75 anos de idade</a:t>
            </a:r>
            <a:r>
              <a:rPr lang="pt-BR" sz="2800" dirty="0">
                <a:latin typeface="+mn-lt"/>
              </a:rPr>
              <a:t>. </a:t>
            </a:r>
          </a:p>
          <a:p>
            <a:pPr algn="just"/>
            <a:r>
              <a:rPr lang="pt-BR" sz="3600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288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1" y="692696"/>
            <a:ext cx="9623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Regra de cálculo das aposentadorias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F890D58-4C0B-F74C-BF8F-4941B79AAAB8}"/>
              </a:ext>
            </a:extLst>
          </p:cNvPr>
          <p:cNvSpPr txBox="1"/>
          <p:nvPr/>
        </p:nvSpPr>
        <p:spPr>
          <a:xfrm>
            <a:off x="226142" y="1401096"/>
            <a:ext cx="117397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latin typeface="+mn-lt"/>
              </a:rPr>
              <a:t>Corresponderão a </a:t>
            </a:r>
            <a:r>
              <a:rPr lang="pt-BR" sz="3000" b="1" dirty="0">
                <a:latin typeface="+mn-lt"/>
              </a:rPr>
              <a:t>60% da média </a:t>
            </a:r>
            <a:r>
              <a:rPr lang="pt-BR" sz="3000" dirty="0">
                <a:latin typeface="+mn-lt"/>
              </a:rPr>
              <a:t>de todas as remunerações </a:t>
            </a:r>
            <a:r>
              <a:rPr lang="pt-BR" sz="3000" b="1" dirty="0">
                <a:latin typeface="+mn-lt"/>
              </a:rPr>
              <a:t>acrescidos de 2% para cada ano que exceder 20 anos </a:t>
            </a:r>
            <a:r>
              <a:rPr lang="pt-BR" sz="3000" dirty="0">
                <a:latin typeface="+mn-lt"/>
              </a:rPr>
              <a:t>de contribuição.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F890D58-4C0B-F74C-BF8F-4941B79AAAB8}"/>
              </a:ext>
            </a:extLst>
          </p:cNvPr>
          <p:cNvSpPr txBox="1"/>
          <p:nvPr/>
        </p:nvSpPr>
        <p:spPr>
          <a:xfrm>
            <a:off x="19868" y="5589240"/>
            <a:ext cx="12173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>
                <a:latin typeface="+mn-lt"/>
              </a:rPr>
              <a:t>Os que se aposentarem por incapacidade permanente decorrente de acidente de trabalho, doença profissional ou do trabalho: proventos serão de 100% da média. 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A1B92AA-6E77-4E3B-AC24-A8D2EFF87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2218683"/>
              </p:ext>
            </p:extLst>
          </p:nvPr>
        </p:nvGraphicFramePr>
        <p:xfrm>
          <a:off x="668903" y="2132856"/>
          <a:ext cx="10854193" cy="358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81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1" y="692696"/>
            <a:ext cx="9623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Pensão por Morte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F890D58-4C0B-F74C-BF8F-4941B79AAAB8}"/>
              </a:ext>
            </a:extLst>
          </p:cNvPr>
          <p:cNvSpPr txBox="1"/>
          <p:nvPr/>
        </p:nvSpPr>
        <p:spPr>
          <a:xfrm>
            <a:off x="623392" y="1340768"/>
            <a:ext cx="1116124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Cota familiar de </a:t>
            </a:r>
            <a:r>
              <a:rPr lang="pt-BR" sz="2800" b="1" dirty="0">
                <a:latin typeface="+mn-lt"/>
              </a:rPr>
              <a:t>50% mais 10% por dependente</a:t>
            </a:r>
            <a:r>
              <a:rPr lang="pt-BR" sz="2800" dirty="0">
                <a:latin typeface="+mn-lt"/>
              </a:rPr>
              <a:t>, calculado sobre o </a:t>
            </a:r>
            <a:r>
              <a:rPr lang="pt-BR" sz="2800" b="1" dirty="0">
                <a:latin typeface="+mn-lt"/>
              </a:rPr>
              <a:t>valor da aposentadoria</a:t>
            </a:r>
            <a:r>
              <a:rPr lang="pt-BR" sz="2800" dirty="0">
                <a:latin typeface="+mn-lt"/>
              </a:rPr>
              <a:t> ou do valor que o servidor </a:t>
            </a:r>
            <a:r>
              <a:rPr lang="pt-BR" sz="2800" b="1" dirty="0">
                <a:latin typeface="+mn-lt"/>
              </a:rPr>
              <a:t>teria direito na aposentadoria por incapacidade permanente</a:t>
            </a:r>
            <a:r>
              <a:rPr lang="pt-BR" sz="2800" dirty="0">
                <a:latin typeface="+mn-lt"/>
              </a:rPr>
              <a:t>. </a:t>
            </a:r>
            <a:r>
              <a:rPr lang="pt-BR" sz="3600" dirty="0">
                <a:latin typeface="+mn-lt"/>
              </a:rPr>
              <a:t> 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F0D2376-4507-4C33-807E-0AA7EDB99C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7727158"/>
              </p:ext>
            </p:extLst>
          </p:nvPr>
        </p:nvGraphicFramePr>
        <p:xfrm>
          <a:off x="263352" y="3021906"/>
          <a:ext cx="504056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4F890D58-4C0B-F74C-BF8F-4941B79AAAB8}"/>
              </a:ext>
            </a:extLst>
          </p:cNvPr>
          <p:cNvSpPr txBox="1"/>
          <p:nvPr/>
        </p:nvSpPr>
        <p:spPr>
          <a:xfrm>
            <a:off x="5293963" y="2719948"/>
            <a:ext cx="64807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>
                <a:latin typeface="+mn-lt"/>
              </a:rPr>
              <a:t>Não há reversão de cotas, exceto quando houver mais de 5 dependentes;</a:t>
            </a:r>
          </a:p>
          <a:p>
            <a:pPr algn="just"/>
            <a:endParaRPr lang="pt-BR" sz="2600" dirty="0">
              <a:latin typeface="+mn-lt"/>
            </a:endParaRPr>
          </a:p>
          <a:p>
            <a:pPr algn="just"/>
            <a:r>
              <a:rPr lang="pt-BR" sz="2600" dirty="0">
                <a:latin typeface="+mn-lt"/>
              </a:rPr>
              <a:t>O tempo de duração, rol de dependentes e condições para enquadramento segue o RGPS.</a:t>
            </a:r>
          </a:p>
          <a:p>
            <a:pPr algn="just"/>
            <a:endParaRPr lang="pt-BR" sz="2600" dirty="0">
              <a:latin typeface="+mn-lt"/>
            </a:endParaRPr>
          </a:p>
          <a:p>
            <a:pPr algn="just"/>
            <a:r>
              <a:rPr lang="pt-BR" sz="2600" dirty="0">
                <a:latin typeface="+mn-lt"/>
              </a:rPr>
              <a:t>Havendo dependente inválido ou com deficiência intelectual, mental ou grave, a pensão será integral até o teto do RGPS mais o valor aplicando as cotas do que ultrapassar. </a:t>
            </a:r>
          </a:p>
        </p:txBody>
      </p:sp>
      <p:cxnSp>
        <p:nvCxnSpPr>
          <p:cNvPr id="6" name="Conector de Seta Reta 8">
            <a:extLst>
              <a:ext uri="{FF2B5EF4-FFF2-40B4-BE49-F238E27FC236}">
                <a16:creationId xmlns:a16="http://schemas.microsoft.com/office/drawing/2014/main" id="{7DDD5BAE-BB44-134E-9684-0A831ECE6C7E}"/>
              </a:ext>
            </a:extLst>
          </p:cNvPr>
          <p:cNvCxnSpPr>
            <a:cxnSpLocks/>
          </p:cNvCxnSpPr>
          <p:nvPr/>
        </p:nvCxnSpPr>
        <p:spPr>
          <a:xfrm>
            <a:off x="5087888" y="3429000"/>
            <a:ext cx="0" cy="2326061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32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023902" y="2214554"/>
            <a:ext cx="9144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algn="ctr"/>
            <a:r>
              <a:rPr lang="pt-BR" sz="5400" b="1" dirty="0">
                <a:latin typeface="Gisha" panose="020B0502040204020203" pitchFamily="34" charset="-79"/>
                <a:cs typeface="Gisha" panose="020B0502040204020203" pitchFamily="34" charset="-79"/>
              </a:rPr>
              <a:t>Regras de Transição</a:t>
            </a:r>
          </a:p>
        </p:txBody>
      </p:sp>
    </p:spTree>
    <p:extLst>
      <p:ext uri="{BB962C8B-B14F-4D97-AF65-F5344CB8AC3E}">
        <p14:creationId xmlns:p14="http://schemas.microsoft.com/office/powerpoint/2010/main" val="414332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/>
          <p:cNvSpPr txBox="1"/>
          <p:nvPr/>
        </p:nvSpPr>
        <p:spPr>
          <a:xfrm>
            <a:off x="-29761" y="692696"/>
            <a:ext cx="9623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Direito Adquirido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F890D58-4C0B-F74C-BF8F-4941B79AAAB8}"/>
              </a:ext>
            </a:extLst>
          </p:cNvPr>
          <p:cNvSpPr txBox="1"/>
          <p:nvPr/>
        </p:nvSpPr>
        <p:spPr>
          <a:xfrm>
            <a:off x="479376" y="1975480"/>
            <a:ext cx="111612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A concessão de aposentadorias e pensões </a:t>
            </a:r>
            <a:r>
              <a:rPr lang="pt-BR" sz="2800" b="1" u="sng" dirty="0">
                <a:latin typeface="+mn-lt"/>
              </a:rPr>
              <a:t>será assegurada, a qualquer tempo</a:t>
            </a:r>
            <a:r>
              <a:rPr lang="pt-BR" sz="2800" dirty="0">
                <a:latin typeface="+mn-lt"/>
              </a:rPr>
              <a:t>, desde que tenham </a:t>
            </a:r>
            <a:r>
              <a:rPr lang="pt-BR" sz="2800" b="1" dirty="0">
                <a:latin typeface="+mn-lt"/>
              </a:rPr>
              <a:t>cumprido todos os requisitos </a:t>
            </a:r>
            <a:r>
              <a:rPr lang="pt-BR" sz="2800" dirty="0">
                <a:latin typeface="+mn-lt"/>
              </a:rPr>
              <a:t>para concessão desse benefício até a data de promulgação da Reforma.</a:t>
            </a:r>
          </a:p>
          <a:p>
            <a:pPr algn="just"/>
            <a:endParaRPr lang="pt-BR" sz="2800" dirty="0">
              <a:latin typeface="+mn-lt"/>
            </a:endParaRPr>
          </a:p>
          <a:p>
            <a:pPr algn="just"/>
            <a:r>
              <a:rPr lang="pt-BR" sz="2800" dirty="0">
                <a:latin typeface="+mn-lt"/>
              </a:rPr>
              <a:t>Os benefício concedidos serão calculados e reajustados </a:t>
            </a:r>
            <a:r>
              <a:rPr lang="pt-BR" sz="2800" b="1" dirty="0">
                <a:latin typeface="+mn-lt"/>
              </a:rPr>
              <a:t>de acordo com a legislação em vigor à época em que foram atendidos os requisitos</a:t>
            </a:r>
            <a:r>
              <a:rPr lang="pt-BR" sz="2800" dirty="0">
                <a:latin typeface="+mn-lt"/>
              </a:rPr>
              <a:t>.</a:t>
            </a:r>
            <a:endParaRPr lang="pt-BR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36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16024" y="620688"/>
            <a:ext cx="9912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2800" b="1" dirty="0">
                <a:latin typeface="Gisha" panose="020B0502040204020203" pitchFamily="34" charset="-79"/>
                <a:cs typeface="Gisha" panose="020B0502040204020203" pitchFamily="34" charset="-79"/>
              </a:rPr>
              <a:t>Aposentadoria dos servidores em geral</a:t>
            </a:r>
          </a:p>
        </p:txBody>
      </p:sp>
      <p:graphicFrame>
        <p:nvGraphicFramePr>
          <p:cNvPr id="15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65366"/>
              </p:ext>
            </p:extLst>
          </p:nvPr>
        </p:nvGraphicFramePr>
        <p:xfrm>
          <a:off x="329324" y="1781726"/>
          <a:ext cx="2454308" cy="29434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82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012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559305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latin typeface="+mn-lt"/>
                          <a:cs typeface="Calibri"/>
                        </a:rPr>
                        <a:t>Idade</a:t>
                      </a:r>
                      <a:br>
                        <a:rPr lang="pt-BR" sz="1300" kern="1200" dirty="0">
                          <a:latin typeface="+mn-lt"/>
                          <a:cs typeface="Calibri"/>
                        </a:rPr>
                      </a:br>
                      <a:r>
                        <a:rPr lang="pt-BR" sz="1300" kern="1200" dirty="0">
                          <a:latin typeface="+mn-lt"/>
                          <a:cs typeface="Calibri"/>
                        </a:rPr>
                        <a:t>Mínima</a:t>
                      </a: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latin typeface="+mn-lt"/>
                          <a:cs typeface="Calibri"/>
                        </a:rPr>
                        <a:t>Tempo de</a:t>
                      </a:r>
                    </a:p>
                    <a:p>
                      <a:pPr algn="ctr"/>
                      <a:r>
                        <a:rPr lang="pt-BR" sz="13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/>
                        </a:rPr>
                        <a:t>Contribuição</a:t>
                      </a: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1192056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  <a:tr h="1192056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Plus 3"/>
          <p:cNvSpPr/>
          <p:nvPr/>
        </p:nvSpPr>
        <p:spPr>
          <a:xfrm>
            <a:off x="2947575" y="3290432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Imagem 18">
            <a:extLst>
              <a:ext uri="{FF2B5EF4-FFF2-40B4-BE49-F238E27FC236}">
                <a16:creationId xmlns:a16="http://schemas.microsoft.com/office/drawing/2014/main" id="{C307B9B5-092D-45FF-9058-7D7915C615B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5072" y="3630658"/>
            <a:ext cx="224504" cy="518422"/>
          </a:xfrm>
          <a:prstGeom prst="rect">
            <a:avLst/>
          </a:prstGeom>
        </p:spPr>
      </p:pic>
      <p:graphicFrame>
        <p:nvGraphicFramePr>
          <p:cNvPr id="23" name="Gráfico 4">
            <a:extLst>
              <a:ext uri="{FF2B5EF4-FFF2-40B4-BE49-F238E27FC236}">
                <a16:creationId xmlns:a16="http://schemas.microsoft.com/office/drawing/2014/main" id="{24D7A84B-A141-4D4F-B150-6A21A0500E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1120292"/>
              </p:ext>
            </p:extLst>
          </p:nvPr>
        </p:nvGraphicFramePr>
        <p:xfrm>
          <a:off x="158038" y="2627017"/>
          <a:ext cx="1529048" cy="801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CaixaDeTexto 5">
            <a:extLst>
              <a:ext uri="{FF2B5EF4-FFF2-40B4-BE49-F238E27FC236}">
                <a16:creationId xmlns:a16="http://schemas.microsoft.com/office/drawing/2014/main" id="{78B2076B-CF50-49C1-89DE-6D7D46D8E163}"/>
              </a:ext>
            </a:extLst>
          </p:cNvPr>
          <p:cNvSpPr txBox="1"/>
          <p:nvPr/>
        </p:nvSpPr>
        <p:spPr>
          <a:xfrm>
            <a:off x="545424" y="2542282"/>
            <a:ext cx="420041" cy="287464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pt-BR" b="1" dirty="0">
                <a:solidFill>
                  <a:srgbClr val="0B64FF"/>
                </a:solidFill>
              </a:rPr>
              <a:t>61</a:t>
            </a:r>
          </a:p>
        </p:txBody>
      </p:sp>
      <p:sp>
        <p:nvSpPr>
          <p:cNvPr id="26" name="CaixaDeTexto 19">
            <a:extLst>
              <a:ext uri="{FF2B5EF4-FFF2-40B4-BE49-F238E27FC236}">
                <a16:creationId xmlns:a16="http://schemas.microsoft.com/office/drawing/2014/main" id="{CE68087F-3D99-4BA2-8D74-8C10004ADBC5}"/>
              </a:ext>
            </a:extLst>
          </p:cNvPr>
          <p:cNvSpPr txBox="1"/>
          <p:nvPr/>
        </p:nvSpPr>
        <p:spPr>
          <a:xfrm>
            <a:off x="1013257" y="2461461"/>
            <a:ext cx="420041" cy="287464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pt-BR" b="1" dirty="0">
                <a:solidFill>
                  <a:srgbClr val="0B64FF"/>
                </a:solidFill>
              </a:rPr>
              <a:t>62</a:t>
            </a:r>
          </a:p>
        </p:txBody>
      </p:sp>
      <p:graphicFrame>
        <p:nvGraphicFramePr>
          <p:cNvPr id="27" name="Gráfico 20">
            <a:extLst>
              <a:ext uri="{FF2B5EF4-FFF2-40B4-BE49-F238E27FC236}">
                <a16:creationId xmlns:a16="http://schemas.microsoft.com/office/drawing/2014/main" id="{22D27C64-9253-4642-A6EE-81C923D3F0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6553212"/>
              </p:ext>
            </p:extLst>
          </p:nvPr>
        </p:nvGraphicFramePr>
        <p:xfrm>
          <a:off x="378266" y="3674304"/>
          <a:ext cx="1094565" cy="826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CaixaDeTexto 23">
            <a:extLst>
              <a:ext uri="{FF2B5EF4-FFF2-40B4-BE49-F238E27FC236}">
                <a16:creationId xmlns:a16="http://schemas.microsoft.com/office/drawing/2014/main" id="{F002B248-FFEA-4305-AB90-A825309925C1}"/>
              </a:ext>
            </a:extLst>
          </p:cNvPr>
          <p:cNvSpPr txBox="1"/>
          <p:nvPr/>
        </p:nvSpPr>
        <p:spPr>
          <a:xfrm>
            <a:off x="540034" y="3630658"/>
            <a:ext cx="420041" cy="287464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pt-BR" b="1" dirty="0">
                <a:solidFill>
                  <a:srgbClr val="FB016C"/>
                </a:solidFill>
              </a:rPr>
              <a:t>56</a:t>
            </a:r>
          </a:p>
        </p:txBody>
      </p:sp>
      <p:sp>
        <p:nvSpPr>
          <p:cNvPr id="29" name="CaixaDeTexto 24">
            <a:extLst>
              <a:ext uri="{FF2B5EF4-FFF2-40B4-BE49-F238E27FC236}">
                <a16:creationId xmlns:a16="http://schemas.microsoft.com/office/drawing/2014/main" id="{5F94D258-8D99-4B42-B0E1-4C0A76D5A448}"/>
              </a:ext>
            </a:extLst>
          </p:cNvPr>
          <p:cNvSpPr txBox="1"/>
          <p:nvPr/>
        </p:nvSpPr>
        <p:spPr>
          <a:xfrm>
            <a:off x="985414" y="3530572"/>
            <a:ext cx="420041" cy="287464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pt-BR" b="1" dirty="0">
                <a:solidFill>
                  <a:srgbClr val="FB016C"/>
                </a:solidFill>
              </a:rPr>
              <a:t>57</a:t>
            </a:r>
          </a:p>
        </p:txBody>
      </p:sp>
      <p:sp>
        <p:nvSpPr>
          <p:cNvPr id="30" name="CaixaDeTexto 23">
            <a:extLst>
              <a:ext uri="{FF2B5EF4-FFF2-40B4-BE49-F238E27FC236}">
                <a16:creationId xmlns:a16="http://schemas.microsoft.com/office/drawing/2014/main" id="{AA37E516-2D83-4B68-838E-69C4726F22CD}"/>
              </a:ext>
            </a:extLst>
          </p:cNvPr>
          <p:cNvSpPr txBox="1"/>
          <p:nvPr/>
        </p:nvSpPr>
        <p:spPr>
          <a:xfrm>
            <a:off x="1775520" y="2980421"/>
            <a:ext cx="831244" cy="302853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ctr"/>
            <a:r>
              <a:rPr lang="pt-BR" sz="1500" b="1" dirty="0">
                <a:solidFill>
                  <a:srgbClr val="595959"/>
                </a:solidFill>
              </a:rPr>
              <a:t>35 anos</a:t>
            </a:r>
          </a:p>
        </p:txBody>
      </p:sp>
      <p:sp>
        <p:nvSpPr>
          <p:cNvPr id="31" name="CaixaDeTexto 23">
            <a:extLst>
              <a:ext uri="{FF2B5EF4-FFF2-40B4-BE49-F238E27FC236}">
                <a16:creationId xmlns:a16="http://schemas.microsoft.com/office/drawing/2014/main" id="{AA37E516-2D83-4B68-838E-69C4726F22CD}"/>
              </a:ext>
            </a:extLst>
          </p:cNvPr>
          <p:cNvSpPr txBox="1"/>
          <p:nvPr/>
        </p:nvSpPr>
        <p:spPr>
          <a:xfrm>
            <a:off x="1736364" y="4206267"/>
            <a:ext cx="831244" cy="302853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ctr"/>
            <a:r>
              <a:rPr lang="pt-BR" sz="1500" b="1" dirty="0">
                <a:solidFill>
                  <a:srgbClr val="595959"/>
                </a:solidFill>
              </a:rPr>
              <a:t>30 anos</a:t>
            </a:r>
          </a:p>
        </p:txBody>
      </p:sp>
      <p:graphicFrame>
        <p:nvGraphicFramePr>
          <p:cNvPr id="32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44301"/>
              </p:ext>
            </p:extLst>
          </p:nvPr>
        </p:nvGraphicFramePr>
        <p:xfrm>
          <a:off x="3365873" y="2369390"/>
          <a:ext cx="1710161" cy="20884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0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554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382815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Calibri"/>
                        </a:rPr>
                        <a:t>Tempo de Serviço Público</a:t>
                      </a:r>
                      <a:r>
                        <a:rPr lang="pt-BR" sz="1600" b="1" kern="1200" baseline="300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kern="1200" dirty="0">
                          <a:latin typeface="Calibri"/>
                          <a:cs typeface="Calibri"/>
                        </a:rPr>
                        <a:t>Tempo</a:t>
                      </a:r>
                      <a:br>
                        <a:rPr lang="pt-BR" sz="1600" kern="1200" dirty="0">
                          <a:latin typeface="Calibri"/>
                          <a:cs typeface="Calibri"/>
                        </a:rPr>
                      </a:br>
                      <a:r>
                        <a:rPr lang="pt-BR" sz="1600" kern="1200" dirty="0">
                          <a:latin typeface="Calibri"/>
                          <a:cs typeface="Calibri"/>
                        </a:rPr>
                        <a:t>de</a:t>
                      </a:r>
                    </a:p>
                    <a:p>
                      <a:pPr algn="ctr"/>
                      <a:r>
                        <a:rPr lang="pt-BR" sz="16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Calibri"/>
                        </a:rPr>
                        <a:t>Cargo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prstClr val="white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1021685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>
                          <a:solidFill>
                            <a:srgbClr val="595959"/>
                          </a:solidFill>
                          <a:latin typeface="Calibri"/>
                          <a:ea typeface="+mn-ea"/>
                          <a:cs typeface="Calibri"/>
                        </a:rPr>
                        <a:t>20 anos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>
                          <a:solidFill>
                            <a:srgbClr val="595959"/>
                          </a:solidFill>
                          <a:latin typeface="Calibri"/>
                          <a:ea typeface="+mn-ea"/>
                          <a:cs typeface="Calibri"/>
                        </a:rPr>
                        <a:t>5 anos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graphicFrame>
        <p:nvGraphicFramePr>
          <p:cNvPr id="35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3390668"/>
              </p:ext>
            </p:extLst>
          </p:nvPr>
        </p:nvGraphicFramePr>
        <p:xfrm>
          <a:off x="5628288" y="1781726"/>
          <a:ext cx="6372368" cy="28234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37236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487742">
                <a:tc>
                  <a:txBody>
                    <a:bodyPr/>
                    <a:lstStyle/>
                    <a:p>
                      <a:pPr algn="ctr"/>
                      <a:r>
                        <a:rPr lang="pt-BR" sz="1500" kern="1200" dirty="0">
                          <a:latin typeface="+mn-lt"/>
                          <a:cs typeface="Calibri"/>
                        </a:rPr>
                        <a:t>Pontos</a:t>
                      </a:r>
                      <a:r>
                        <a:rPr lang="pt-BR" sz="1500" kern="1200" baseline="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pt-BR" sz="15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/>
                        </a:rPr>
                        <a:t>(Idade + Tempo de Contribuição)</a:t>
                      </a: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2335750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graphicFrame>
        <p:nvGraphicFramePr>
          <p:cNvPr id="36" name="Gráfico 28">
            <a:extLst>
              <a:ext uri="{FF2B5EF4-FFF2-40B4-BE49-F238E27FC236}">
                <a16:creationId xmlns:a16="http://schemas.microsoft.com/office/drawing/2014/main" id="{1D94A647-4906-44B4-9AC1-6C8DFEC332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5546653"/>
              </p:ext>
            </p:extLst>
          </p:nvPr>
        </p:nvGraphicFramePr>
        <p:xfrm>
          <a:off x="5501187" y="2103225"/>
          <a:ext cx="8172568" cy="2705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7" name="Plus 45"/>
          <p:cNvSpPr/>
          <p:nvPr/>
        </p:nvSpPr>
        <p:spPr>
          <a:xfrm>
            <a:off x="5159896" y="3266319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tângulo 1"/>
          <p:cNvSpPr/>
          <p:nvPr/>
        </p:nvSpPr>
        <p:spPr>
          <a:xfrm>
            <a:off x="11640616" y="4357693"/>
            <a:ext cx="216024" cy="100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38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280294"/>
              </p:ext>
            </p:extLst>
          </p:nvPr>
        </p:nvGraphicFramePr>
        <p:xfrm>
          <a:off x="3071664" y="4941168"/>
          <a:ext cx="8784976" cy="146645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26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8782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2436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Regra de Cálculo de Benefício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472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Ingresso até 31/12/2003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Mantida integralidade e paridade aos 65 anos (homem) e 62 (mulher).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  <a:tr h="460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Ingresso após 31/12/2003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(60% + 2%) mesmo critério do RGPS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9" name="Imagem 4">
            <a:extLst>
              <a:ext uri="{FF2B5EF4-FFF2-40B4-BE49-F238E27FC236}">
                <a16:creationId xmlns:a16="http://schemas.microsoft.com/office/drawing/2014/main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t="7935" r="82816" b="72751"/>
          <a:stretch/>
        </p:blipFill>
        <p:spPr>
          <a:xfrm>
            <a:off x="1850441" y="3561330"/>
            <a:ext cx="622956" cy="680639"/>
          </a:xfrm>
          <a:prstGeom prst="rect">
            <a:avLst/>
          </a:prstGeom>
        </p:spPr>
      </p:pic>
      <p:pic>
        <p:nvPicPr>
          <p:cNvPr id="40" name="Imagem 6">
            <a:extLst>
              <a:ext uri="{FF2B5EF4-FFF2-40B4-BE49-F238E27FC236}">
                <a16:creationId xmlns:a16="http://schemas.microsoft.com/office/drawing/2014/main" id="{CCFF6E31-4AAE-114D-96E5-95AD01DC00C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45" t="6298" r="2290" b="72915"/>
          <a:stretch/>
        </p:blipFill>
        <p:spPr>
          <a:xfrm>
            <a:off x="1783953" y="2362635"/>
            <a:ext cx="761028" cy="68063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9" y="404664"/>
            <a:ext cx="698873" cy="698873"/>
          </a:xfrm>
          <a:prstGeom prst="rect">
            <a:avLst/>
          </a:prstGeom>
        </p:spPr>
      </p:pic>
      <p:sp>
        <p:nvSpPr>
          <p:cNvPr id="34" name="CaixaDeTexto 33"/>
          <p:cNvSpPr txBox="1"/>
          <p:nvPr/>
        </p:nvSpPr>
        <p:spPr>
          <a:xfrm>
            <a:off x="911424" y="44371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+mj-lt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96074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44016" y="620688"/>
            <a:ext cx="9912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2800" b="1" dirty="0">
                <a:latin typeface="Gisha" panose="020B0502040204020203" pitchFamily="34" charset="-79"/>
                <a:cs typeface="Gisha" panose="020B0502040204020203" pitchFamily="34" charset="-79"/>
              </a:rPr>
              <a:t>Aposentadoria dos servidores em geral</a:t>
            </a:r>
          </a:p>
        </p:txBody>
      </p:sp>
      <p:graphicFrame>
        <p:nvGraphicFramePr>
          <p:cNvPr id="38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2045080"/>
              </p:ext>
            </p:extLst>
          </p:nvPr>
        </p:nvGraphicFramePr>
        <p:xfrm>
          <a:off x="1698161" y="5013176"/>
          <a:ext cx="8502295" cy="129854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5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7042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2436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Regra de Cálculo de Benefício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472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Ingresso até 31/12/2003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Integralidade e paridade.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  <a:tr h="460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Ingresso após 31/12/2003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100% da média desde julho de 1994.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4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002104"/>
              </p:ext>
            </p:extLst>
          </p:nvPr>
        </p:nvGraphicFramePr>
        <p:xfrm>
          <a:off x="3288420" y="1708391"/>
          <a:ext cx="1582008" cy="29434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572106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Tempo de</a:t>
                      </a:r>
                    </a:p>
                    <a:p>
                      <a:pPr algn="ctr"/>
                      <a:r>
                        <a:rPr lang="pt-BR" sz="1300" kern="1200" dirty="0"/>
                        <a:t>Contribuição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1151972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  <a:tr h="1219339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3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546614"/>
              </p:ext>
            </p:extLst>
          </p:nvPr>
        </p:nvGraphicFramePr>
        <p:xfrm>
          <a:off x="1130242" y="1708392"/>
          <a:ext cx="1376995" cy="29434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76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0241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Idade</a:t>
                      </a:r>
                      <a:br>
                        <a:rPr lang="pt-BR" sz="1300" kern="1200" dirty="0"/>
                      </a:br>
                      <a:r>
                        <a:rPr lang="pt-BR" sz="1300" kern="1200" dirty="0"/>
                        <a:t>Mínima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1126498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  <a:tr h="1236677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4" name="Imagem 4">
            <a:extLst>
              <a:ext uri="{FF2B5EF4-FFF2-40B4-BE49-F238E27FC236}">
                <a16:creationId xmlns:a16="http://schemas.microsoft.com/office/drawing/2014/main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t="7935" r="82816" b="72751"/>
          <a:stretch/>
        </p:blipFill>
        <p:spPr>
          <a:xfrm>
            <a:off x="1537376" y="2343907"/>
            <a:ext cx="622956" cy="680639"/>
          </a:xfrm>
          <a:prstGeom prst="rect">
            <a:avLst/>
          </a:prstGeom>
        </p:spPr>
      </p:pic>
      <p:pic>
        <p:nvPicPr>
          <p:cNvPr id="41" name="Imagem 6">
            <a:extLst>
              <a:ext uri="{FF2B5EF4-FFF2-40B4-BE49-F238E27FC236}">
                <a16:creationId xmlns:a16="http://schemas.microsoft.com/office/drawing/2014/main" id="{CCFF6E31-4AAE-114D-96E5-95AD01DC00C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45" t="6298" r="2290" b="72915"/>
          <a:stretch/>
        </p:blipFill>
        <p:spPr>
          <a:xfrm>
            <a:off x="1464573" y="3497858"/>
            <a:ext cx="761028" cy="680639"/>
          </a:xfrm>
          <a:prstGeom prst="rect">
            <a:avLst/>
          </a:prstGeom>
        </p:spPr>
      </p:pic>
      <p:sp>
        <p:nvSpPr>
          <p:cNvPr id="42" name="CaixaDeTexto 41">
            <a:extLst>
              <a:ext uri="{FF2B5EF4-FFF2-40B4-BE49-F238E27FC236}">
                <a16:creationId xmlns:a16="http://schemas.microsoft.com/office/drawing/2014/main" id="{4C311C60-E29B-D841-B42C-56D3E6F029BD}"/>
              </a:ext>
            </a:extLst>
          </p:cNvPr>
          <p:cNvSpPr txBox="1"/>
          <p:nvPr/>
        </p:nvSpPr>
        <p:spPr>
          <a:xfrm>
            <a:off x="1130243" y="2949266"/>
            <a:ext cx="1376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57</a:t>
            </a:r>
            <a:r>
              <a:rPr lang="pt-BR" sz="2400" b="1" dirty="0">
                <a:latin typeface="+mn-lt"/>
              </a:rPr>
              <a:t> anos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87381392-1B38-2E43-A8EF-586339D55C9C}"/>
              </a:ext>
            </a:extLst>
          </p:cNvPr>
          <p:cNvSpPr txBox="1"/>
          <p:nvPr/>
        </p:nvSpPr>
        <p:spPr>
          <a:xfrm>
            <a:off x="1130242" y="4157868"/>
            <a:ext cx="1376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n-lt"/>
              </a:rPr>
              <a:t>60 anos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3294192" y="2553951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30</a:t>
            </a:r>
            <a:r>
              <a:rPr lang="pt-BR" sz="2800" b="1" dirty="0">
                <a:latin typeface="+mn-lt"/>
              </a:rPr>
              <a:t> anos</a:t>
            </a:r>
          </a:p>
        </p:txBody>
      </p:sp>
      <p:sp>
        <p:nvSpPr>
          <p:cNvPr id="45" name="Plus 3"/>
          <p:cNvSpPr/>
          <p:nvPr/>
        </p:nvSpPr>
        <p:spPr>
          <a:xfrm>
            <a:off x="2774627" y="3207993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Plus 3"/>
          <p:cNvSpPr/>
          <p:nvPr/>
        </p:nvSpPr>
        <p:spPr>
          <a:xfrm>
            <a:off x="5023503" y="3207993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7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907816"/>
              </p:ext>
            </p:extLst>
          </p:nvPr>
        </p:nvGraphicFramePr>
        <p:xfrm>
          <a:off x="5464664" y="1708391"/>
          <a:ext cx="1582008" cy="29111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553172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Tempo de</a:t>
                      </a:r>
                    </a:p>
                    <a:p>
                      <a:pPr algn="ctr"/>
                      <a:r>
                        <a:rPr lang="pt-BR" sz="1300" kern="1200" dirty="0"/>
                        <a:t>Serviço Público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2357969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graphicFrame>
        <p:nvGraphicFramePr>
          <p:cNvPr id="48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7460626"/>
              </p:ext>
            </p:extLst>
          </p:nvPr>
        </p:nvGraphicFramePr>
        <p:xfrm>
          <a:off x="7640908" y="1708391"/>
          <a:ext cx="1582008" cy="29111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553172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Tempo</a:t>
                      </a:r>
                      <a:r>
                        <a:rPr lang="pt-BR" sz="1300" kern="1200" baseline="0" dirty="0"/>
                        <a:t> no Cargo Efetivo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2357969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sp>
        <p:nvSpPr>
          <p:cNvPr id="49" name="CaixaDeTexto 48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5446013" y="2977251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20</a:t>
            </a:r>
            <a:r>
              <a:rPr lang="pt-BR" sz="2800" b="1" dirty="0">
                <a:latin typeface="+mn-lt"/>
              </a:rPr>
              <a:t> anos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7651636" y="2947768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+mn-lt"/>
              </a:rPr>
              <a:t>5 anos</a:t>
            </a:r>
          </a:p>
        </p:txBody>
      </p:sp>
      <p:sp>
        <p:nvSpPr>
          <p:cNvPr id="51" name="Plus 3"/>
          <p:cNvSpPr/>
          <p:nvPr/>
        </p:nvSpPr>
        <p:spPr>
          <a:xfrm>
            <a:off x="7229597" y="3164529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3283464" y="3745062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35</a:t>
            </a:r>
            <a:r>
              <a:rPr lang="pt-BR" sz="2800" b="1" dirty="0">
                <a:latin typeface="+mn-lt"/>
              </a:rPr>
              <a:t> anos</a:t>
            </a:r>
          </a:p>
        </p:txBody>
      </p:sp>
      <p:sp>
        <p:nvSpPr>
          <p:cNvPr id="53" name="Plus 3"/>
          <p:cNvSpPr/>
          <p:nvPr/>
        </p:nvSpPr>
        <p:spPr>
          <a:xfrm>
            <a:off x="9338935" y="3163961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4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519833"/>
              </p:ext>
            </p:extLst>
          </p:nvPr>
        </p:nvGraphicFramePr>
        <p:xfrm>
          <a:off x="9696400" y="1708390"/>
          <a:ext cx="1582008" cy="29111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553172">
                <a:tc>
                  <a:txBody>
                    <a:bodyPr/>
                    <a:lstStyle/>
                    <a:p>
                      <a:pPr algn="ctr"/>
                      <a:r>
                        <a:rPr lang="pt-BR" sz="13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Pedágio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2357969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sp>
        <p:nvSpPr>
          <p:cNvPr id="55" name="CaixaDeTexto 54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9702172" y="2656878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+mn-lt"/>
              </a:rPr>
              <a:t>100%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9722423" y="3065261"/>
            <a:ext cx="15762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latin typeface="+mn-lt"/>
              </a:rPr>
              <a:t>do tempo que falta para atingir o tempo mínimo de contribuição</a:t>
            </a:r>
          </a:p>
        </p:txBody>
      </p:sp>
      <p:pic>
        <p:nvPicPr>
          <p:cNvPr id="57" name="Imagem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4" y="478217"/>
            <a:ext cx="521788" cy="521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3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F793ECA1-E25F-2745-A6C0-F8DF81E99EA1}"/>
              </a:ext>
            </a:extLst>
          </p:cNvPr>
          <p:cNvSpPr txBox="1"/>
          <p:nvPr/>
        </p:nvSpPr>
        <p:spPr>
          <a:xfrm>
            <a:off x="695400" y="1628800"/>
            <a:ext cx="11017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Possibilidade de readaptação para exercício de cargo que sejam compatíveis com a limitação que o servidor tenha sofrido em sua capacidade física ou mental. </a:t>
            </a:r>
          </a:p>
          <a:p>
            <a:pPr algn="just"/>
            <a:endParaRPr lang="pt-BR" sz="2800" dirty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-1" y="692696"/>
            <a:ext cx="794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Aposentadorias e Readaptação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793ECA1-E25F-2745-A6C0-F8DF81E99EA1}"/>
              </a:ext>
            </a:extLst>
          </p:cNvPr>
          <p:cNvSpPr txBox="1"/>
          <p:nvPr/>
        </p:nvSpPr>
        <p:spPr>
          <a:xfrm>
            <a:off x="695400" y="3444682"/>
            <a:ext cx="11017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Aposentadorias com utilização de tempo de cargo, emprego ou função pública, inclusive do RGPS, acarreta o rompimento do vínculo que gerou o referido tempo de contribuição. 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793ECA1-E25F-2745-A6C0-F8DF81E99EA1}"/>
              </a:ext>
            </a:extLst>
          </p:cNvPr>
          <p:cNvSpPr txBox="1"/>
          <p:nvPr/>
        </p:nvSpPr>
        <p:spPr>
          <a:xfrm>
            <a:off x="738151" y="4941168"/>
            <a:ext cx="10974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+mn-lt"/>
              </a:rPr>
              <a:t>A EC prevê que não se aplica as aposentadorias do RGPS concedidas até a entrada em vigor da Emenda (art. 6º)</a:t>
            </a:r>
          </a:p>
        </p:txBody>
      </p:sp>
    </p:spTree>
    <p:extLst>
      <p:ext uri="{BB962C8B-B14F-4D97-AF65-F5344CB8AC3E}">
        <p14:creationId xmlns:p14="http://schemas.microsoft.com/office/powerpoint/2010/main" val="390707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91344" y="755993"/>
            <a:ext cx="114492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2600" b="1" dirty="0">
                <a:latin typeface="Gisha" panose="020B0502040204020203" pitchFamily="34" charset="-79"/>
                <a:cs typeface="Gisha" panose="020B0502040204020203" pitchFamily="34" charset="-79"/>
              </a:rPr>
              <a:t>Aposentadoria dos professores</a:t>
            </a:r>
          </a:p>
        </p:txBody>
      </p:sp>
      <p:graphicFrame>
        <p:nvGraphicFramePr>
          <p:cNvPr id="15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2056595"/>
              </p:ext>
            </p:extLst>
          </p:nvPr>
        </p:nvGraphicFramePr>
        <p:xfrm>
          <a:off x="338519" y="1645826"/>
          <a:ext cx="2454308" cy="3061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82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012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559305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latin typeface="+mn-lt"/>
                          <a:cs typeface="Calibri"/>
                        </a:rPr>
                        <a:t>Idade</a:t>
                      </a:r>
                      <a:br>
                        <a:rPr lang="pt-BR" sz="1300" kern="1200" dirty="0">
                          <a:latin typeface="+mn-lt"/>
                          <a:cs typeface="Calibri"/>
                        </a:rPr>
                      </a:br>
                      <a:r>
                        <a:rPr lang="pt-BR" sz="1300" kern="1200" dirty="0">
                          <a:latin typeface="+mn-lt"/>
                          <a:cs typeface="Calibri"/>
                        </a:rPr>
                        <a:t>Mínima</a:t>
                      </a: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latin typeface="+mn-lt"/>
                          <a:cs typeface="Calibri"/>
                        </a:rPr>
                        <a:t>Tempo de</a:t>
                      </a:r>
                    </a:p>
                    <a:p>
                      <a:pPr algn="ctr"/>
                      <a:r>
                        <a:rPr lang="pt-BR" sz="13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/>
                        </a:rPr>
                        <a:t>Contribuição como Professor</a:t>
                      </a: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1192056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  <a:tr h="1192056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Plus 3"/>
          <p:cNvSpPr/>
          <p:nvPr/>
        </p:nvSpPr>
        <p:spPr>
          <a:xfrm>
            <a:off x="2947575" y="3290432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Imagem 18">
            <a:extLst>
              <a:ext uri="{FF2B5EF4-FFF2-40B4-BE49-F238E27FC236}">
                <a16:creationId xmlns:a16="http://schemas.microsoft.com/office/drawing/2014/main" id="{C307B9B5-092D-45FF-9058-7D7915C615B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5072" y="3630658"/>
            <a:ext cx="224504" cy="518422"/>
          </a:xfrm>
          <a:prstGeom prst="rect">
            <a:avLst/>
          </a:prstGeom>
        </p:spPr>
      </p:pic>
      <p:graphicFrame>
        <p:nvGraphicFramePr>
          <p:cNvPr id="23" name="Gráfico 4">
            <a:extLst>
              <a:ext uri="{FF2B5EF4-FFF2-40B4-BE49-F238E27FC236}">
                <a16:creationId xmlns:a16="http://schemas.microsoft.com/office/drawing/2014/main" id="{24D7A84B-A141-4D4F-B150-6A21A0500EEC}"/>
              </a:ext>
            </a:extLst>
          </p:cNvPr>
          <p:cNvGraphicFramePr/>
          <p:nvPr/>
        </p:nvGraphicFramePr>
        <p:xfrm>
          <a:off x="158038" y="2627016"/>
          <a:ext cx="1529048" cy="845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CaixaDeTexto 5">
            <a:extLst>
              <a:ext uri="{FF2B5EF4-FFF2-40B4-BE49-F238E27FC236}">
                <a16:creationId xmlns:a16="http://schemas.microsoft.com/office/drawing/2014/main" id="{78B2076B-CF50-49C1-89DE-6D7D46D8E163}"/>
              </a:ext>
            </a:extLst>
          </p:cNvPr>
          <p:cNvSpPr txBox="1"/>
          <p:nvPr/>
        </p:nvSpPr>
        <p:spPr>
          <a:xfrm>
            <a:off x="545424" y="2542282"/>
            <a:ext cx="420041" cy="349019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pt-BR" b="1" dirty="0">
                <a:solidFill>
                  <a:srgbClr val="0B64FF"/>
                </a:solidFill>
              </a:rPr>
              <a:t>56</a:t>
            </a:r>
          </a:p>
        </p:txBody>
      </p:sp>
      <p:sp>
        <p:nvSpPr>
          <p:cNvPr id="26" name="CaixaDeTexto 19">
            <a:extLst>
              <a:ext uri="{FF2B5EF4-FFF2-40B4-BE49-F238E27FC236}">
                <a16:creationId xmlns:a16="http://schemas.microsoft.com/office/drawing/2014/main" id="{CE68087F-3D99-4BA2-8D74-8C10004ADBC5}"/>
              </a:ext>
            </a:extLst>
          </p:cNvPr>
          <p:cNvSpPr txBox="1"/>
          <p:nvPr/>
        </p:nvSpPr>
        <p:spPr>
          <a:xfrm>
            <a:off x="1013257" y="2461461"/>
            <a:ext cx="420041" cy="349019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pt-BR" b="1" dirty="0">
                <a:solidFill>
                  <a:srgbClr val="0B64FF"/>
                </a:solidFill>
              </a:rPr>
              <a:t>57</a:t>
            </a:r>
          </a:p>
        </p:txBody>
      </p:sp>
      <p:graphicFrame>
        <p:nvGraphicFramePr>
          <p:cNvPr id="27" name="Gráfico 20">
            <a:extLst>
              <a:ext uri="{FF2B5EF4-FFF2-40B4-BE49-F238E27FC236}">
                <a16:creationId xmlns:a16="http://schemas.microsoft.com/office/drawing/2014/main" id="{22D27C64-9253-4642-A6EE-81C923D3F025}"/>
              </a:ext>
            </a:extLst>
          </p:cNvPr>
          <p:cNvGraphicFramePr/>
          <p:nvPr/>
        </p:nvGraphicFramePr>
        <p:xfrm>
          <a:off x="378266" y="3674304"/>
          <a:ext cx="1094565" cy="930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CaixaDeTexto 23">
            <a:extLst>
              <a:ext uri="{FF2B5EF4-FFF2-40B4-BE49-F238E27FC236}">
                <a16:creationId xmlns:a16="http://schemas.microsoft.com/office/drawing/2014/main" id="{F002B248-FFEA-4305-AB90-A825309925C1}"/>
              </a:ext>
            </a:extLst>
          </p:cNvPr>
          <p:cNvSpPr txBox="1"/>
          <p:nvPr/>
        </p:nvSpPr>
        <p:spPr>
          <a:xfrm>
            <a:off x="540034" y="3630658"/>
            <a:ext cx="420041" cy="349019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pt-BR" b="1" dirty="0">
                <a:solidFill>
                  <a:srgbClr val="FB016C"/>
                </a:solidFill>
              </a:rPr>
              <a:t>51</a:t>
            </a:r>
          </a:p>
        </p:txBody>
      </p:sp>
      <p:sp>
        <p:nvSpPr>
          <p:cNvPr id="29" name="CaixaDeTexto 24">
            <a:extLst>
              <a:ext uri="{FF2B5EF4-FFF2-40B4-BE49-F238E27FC236}">
                <a16:creationId xmlns:a16="http://schemas.microsoft.com/office/drawing/2014/main" id="{5F94D258-8D99-4B42-B0E1-4C0A76D5A448}"/>
              </a:ext>
            </a:extLst>
          </p:cNvPr>
          <p:cNvSpPr txBox="1"/>
          <p:nvPr/>
        </p:nvSpPr>
        <p:spPr>
          <a:xfrm>
            <a:off x="985414" y="3530572"/>
            <a:ext cx="420041" cy="349019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pt-BR" b="1" dirty="0">
                <a:solidFill>
                  <a:srgbClr val="FB016C"/>
                </a:solidFill>
              </a:rPr>
              <a:t>52</a:t>
            </a:r>
          </a:p>
        </p:txBody>
      </p:sp>
      <p:sp>
        <p:nvSpPr>
          <p:cNvPr id="30" name="CaixaDeTexto 23">
            <a:extLst>
              <a:ext uri="{FF2B5EF4-FFF2-40B4-BE49-F238E27FC236}">
                <a16:creationId xmlns:a16="http://schemas.microsoft.com/office/drawing/2014/main" id="{AA37E516-2D83-4B68-838E-69C4726F22CD}"/>
              </a:ext>
            </a:extLst>
          </p:cNvPr>
          <p:cNvSpPr txBox="1"/>
          <p:nvPr/>
        </p:nvSpPr>
        <p:spPr>
          <a:xfrm>
            <a:off x="1775520" y="2980421"/>
            <a:ext cx="831244" cy="533685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ctr"/>
            <a:r>
              <a:rPr lang="pt-BR" sz="1500" b="1" dirty="0">
                <a:solidFill>
                  <a:srgbClr val="595959"/>
                </a:solidFill>
              </a:rPr>
              <a:t>30 anos</a:t>
            </a:r>
          </a:p>
        </p:txBody>
      </p:sp>
      <p:sp>
        <p:nvSpPr>
          <p:cNvPr id="31" name="CaixaDeTexto 23">
            <a:extLst>
              <a:ext uri="{FF2B5EF4-FFF2-40B4-BE49-F238E27FC236}">
                <a16:creationId xmlns:a16="http://schemas.microsoft.com/office/drawing/2014/main" id="{AA37E516-2D83-4B68-838E-69C4726F22CD}"/>
              </a:ext>
            </a:extLst>
          </p:cNvPr>
          <p:cNvSpPr txBox="1"/>
          <p:nvPr/>
        </p:nvSpPr>
        <p:spPr>
          <a:xfrm>
            <a:off x="1736364" y="4206267"/>
            <a:ext cx="831244" cy="533685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ctr"/>
            <a:r>
              <a:rPr lang="pt-BR" sz="1500" b="1" dirty="0">
                <a:solidFill>
                  <a:srgbClr val="595959"/>
                </a:solidFill>
              </a:rPr>
              <a:t>25 anos</a:t>
            </a:r>
          </a:p>
        </p:txBody>
      </p:sp>
      <p:graphicFrame>
        <p:nvGraphicFramePr>
          <p:cNvPr id="32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/>
        </p:nvGraphicFramePr>
        <p:xfrm>
          <a:off x="3365873" y="2369390"/>
          <a:ext cx="1710161" cy="20884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0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554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382815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Calibri"/>
                        </a:rPr>
                        <a:t>Tempo de Serviço Público</a:t>
                      </a:r>
                      <a:r>
                        <a:rPr lang="pt-BR" sz="1600" b="1" kern="1200" baseline="300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kern="1200" dirty="0">
                          <a:latin typeface="Calibri"/>
                          <a:cs typeface="Calibri"/>
                        </a:rPr>
                        <a:t>Tempo</a:t>
                      </a:r>
                      <a:br>
                        <a:rPr lang="pt-BR" sz="1600" kern="1200" dirty="0">
                          <a:latin typeface="Calibri"/>
                          <a:cs typeface="Calibri"/>
                        </a:rPr>
                      </a:br>
                      <a:r>
                        <a:rPr lang="pt-BR" sz="1600" kern="1200" dirty="0">
                          <a:latin typeface="Calibri"/>
                          <a:cs typeface="Calibri"/>
                        </a:rPr>
                        <a:t>de</a:t>
                      </a:r>
                    </a:p>
                    <a:p>
                      <a:pPr algn="ctr"/>
                      <a:r>
                        <a:rPr lang="pt-BR" sz="16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Calibri"/>
                        </a:rPr>
                        <a:t>Cargo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prstClr val="white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1021685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>
                          <a:solidFill>
                            <a:srgbClr val="595959"/>
                          </a:solidFill>
                          <a:latin typeface="Calibri"/>
                          <a:ea typeface="+mn-ea"/>
                          <a:cs typeface="Calibri"/>
                        </a:rPr>
                        <a:t>20 anos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>
                          <a:solidFill>
                            <a:srgbClr val="595959"/>
                          </a:solidFill>
                          <a:latin typeface="Calibri"/>
                          <a:ea typeface="+mn-ea"/>
                          <a:cs typeface="Calibri"/>
                        </a:rPr>
                        <a:t>5 anos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graphicFrame>
        <p:nvGraphicFramePr>
          <p:cNvPr id="35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/>
        </p:nvGraphicFramePr>
        <p:xfrm>
          <a:off x="5628288" y="1781726"/>
          <a:ext cx="6372368" cy="28234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37236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487742">
                <a:tc>
                  <a:txBody>
                    <a:bodyPr/>
                    <a:lstStyle/>
                    <a:p>
                      <a:pPr algn="ctr"/>
                      <a:r>
                        <a:rPr lang="pt-BR" sz="1500" kern="1200" dirty="0">
                          <a:latin typeface="+mn-lt"/>
                          <a:cs typeface="Calibri"/>
                        </a:rPr>
                        <a:t>Pontos</a:t>
                      </a:r>
                      <a:r>
                        <a:rPr lang="pt-BR" sz="1500" kern="1200" baseline="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pt-BR" sz="15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/>
                        </a:rPr>
                        <a:t>(Idade + Tempo de Contribuição)</a:t>
                      </a: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2335750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sp>
        <p:nvSpPr>
          <p:cNvPr id="37" name="Plus 45"/>
          <p:cNvSpPr/>
          <p:nvPr/>
        </p:nvSpPr>
        <p:spPr>
          <a:xfrm>
            <a:off x="5159896" y="3266319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tângulo 1"/>
          <p:cNvSpPr/>
          <p:nvPr/>
        </p:nvSpPr>
        <p:spPr>
          <a:xfrm>
            <a:off x="11640616" y="4357693"/>
            <a:ext cx="216024" cy="100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38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2710391"/>
              </p:ext>
            </p:extLst>
          </p:nvPr>
        </p:nvGraphicFramePr>
        <p:xfrm>
          <a:off x="1698161" y="5013176"/>
          <a:ext cx="9654423" cy="146645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05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8522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2436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Regra de Cálculo de Benefício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472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Ingresso até 31/12/2003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Mantida integralidade e paridade aos 60 anos (homem) e 57 (mulher).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  <a:tr h="460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Ingresso após 31/12/2003</a:t>
                      </a:r>
                      <a:endParaRPr kumimoji="0" lang="pt-BR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(60% + 2%) mesmo critério do RGPS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9" name="Imagem 4">
            <a:extLst>
              <a:ext uri="{FF2B5EF4-FFF2-40B4-BE49-F238E27FC236}">
                <a16:creationId xmlns:a16="http://schemas.microsoft.com/office/drawing/2014/main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t="7935" r="82816" b="72751"/>
          <a:stretch/>
        </p:blipFill>
        <p:spPr>
          <a:xfrm>
            <a:off x="1850441" y="3561330"/>
            <a:ext cx="622956" cy="680639"/>
          </a:xfrm>
          <a:prstGeom prst="rect">
            <a:avLst/>
          </a:prstGeom>
        </p:spPr>
      </p:pic>
      <p:pic>
        <p:nvPicPr>
          <p:cNvPr id="24" name="Imagem 4">
            <a:extLst>
              <a:ext uri="{FF2B5EF4-FFF2-40B4-BE49-F238E27FC236}">
                <a16:creationId xmlns:a16="http://schemas.microsoft.com/office/drawing/2014/main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8" t="7080" r="18755" b="72489"/>
          <a:stretch/>
        </p:blipFill>
        <p:spPr>
          <a:xfrm>
            <a:off x="1854540" y="3573016"/>
            <a:ext cx="641060" cy="720034"/>
          </a:xfrm>
          <a:prstGeom prst="rect">
            <a:avLst/>
          </a:prstGeom>
        </p:spPr>
      </p:pic>
      <p:pic>
        <p:nvPicPr>
          <p:cNvPr id="33" name="Imagem 6">
            <a:extLst>
              <a:ext uri="{FF2B5EF4-FFF2-40B4-BE49-F238E27FC236}">
                <a16:creationId xmlns:a16="http://schemas.microsoft.com/office/drawing/2014/main" id="{CCFF6E31-4AAE-114D-96E5-95AD01DC00C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58" t="34823" r="49339" b="44390"/>
          <a:stretch/>
        </p:blipFill>
        <p:spPr>
          <a:xfrm>
            <a:off x="1802673" y="2357572"/>
            <a:ext cx="744794" cy="680639"/>
          </a:xfrm>
          <a:prstGeom prst="rect">
            <a:avLst/>
          </a:prstGeom>
        </p:spPr>
      </p:pic>
      <p:graphicFrame>
        <p:nvGraphicFramePr>
          <p:cNvPr id="34" name="Gráfico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395303"/>
              </p:ext>
            </p:extLst>
          </p:nvPr>
        </p:nvGraphicFramePr>
        <p:xfrm>
          <a:off x="5746830" y="1916833"/>
          <a:ext cx="6109809" cy="2595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40" name="Picture 1" descr="Resultado de imagem para homens e mulheres">
            <a:extLst>
              <a:ext uri="{FF2B5EF4-FFF2-40B4-BE49-F238E27FC236}">
                <a16:creationId xmlns:a16="http://schemas.microsoft.com/office/drawing/2014/main" id="{2315538D-FAEF-4C59-8A8B-1DCE94139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206" y="3429000"/>
            <a:ext cx="850433" cy="666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1748628" y="3979677"/>
            <a:ext cx="180020" cy="169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1" name="Imagem 4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0" y="404664"/>
            <a:ext cx="698873" cy="69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962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/>
        </p:nvGraphicFramePr>
        <p:xfrm>
          <a:off x="1698161" y="5013176"/>
          <a:ext cx="8502295" cy="129854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5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7042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2436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Regra de Cálculo de Benefício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472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Ingresso até 31/12/2003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Integralidade e paridade.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  <a:tr h="460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Ingresso após 31/12/2003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100% da média desde julho de 1994.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ABA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4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/>
        </p:nvGraphicFramePr>
        <p:xfrm>
          <a:off x="3288420" y="1708391"/>
          <a:ext cx="1582008" cy="29434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572106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Tempo de</a:t>
                      </a:r>
                    </a:p>
                    <a:p>
                      <a:pPr algn="ctr"/>
                      <a:r>
                        <a:rPr lang="pt-BR" sz="1300" kern="1200" dirty="0"/>
                        <a:t>Contribuição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1151972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  <a:tr h="1219339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3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/>
        </p:nvGraphicFramePr>
        <p:xfrm>
          <a:off x="1130242" y="1708392"/>
          <a:ext cx="1376995" cy="29434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76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0241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Idade</a:t>
                      </a:r>
                      <a:br>
                        <a:rPr lang="pt-BR" sz="1300" kern="1200" dirty="0"/>
                      </a:br>
                      <a:r>
                        <a:rPr lang="pt-BR" sz="1300" kern="1200" dirty="0"/>
                        <a:t>Mínima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1126498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  <a:tr h="1236677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2" name="CaixaDeTexto 41">
            <a:extLst>
              <a:ext uri="{FF2B5EF4-FFF2-40B4-BE49-F238E27FC236}">
                <a16:creationId xmlns:a16="http://schemas.microsoft.com/office/drawing/2014/main" id="{4C311C60-E29B-D841-B42C-56D3E6F029BD}"/>
              </a:ext>
            </a:extLst>
          </p:cNvPr>
          <p:cNvSpPr txBox="1"/>
          <p:nvPr/>
        </p:nvSpPr>
        <p:spPr>
          <a:xfrm>
            <a:off x="1130243" y="2949266"/>
            <a:ext cx="1376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52</a:t>
            </a:r>
            <a:r>
              <a:rPr lang="pt-BR" sz="2400" b="1" dirty="0">
                <a:latin typeface="+mn-lt"/>
              </a:rPr>
              <a:t> anos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87381392-1B38-2E43-A8EF-586339D55C9C}"/>
              </a:ext>
            </a:extLst>
          </p:cNvPr>
          <p:cNvSpPr txBox="1"/>
          <p:nvPr/>
        </p:nvSpPr>
        <p:spPr>
          <a:xfrm>
            <a:off x="1130242" y="4157868"/>
            <a:ext cx="1376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n-lt"/>
              </a:rPr>
              <a:t>55 anos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3294192" y="2553951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+mn-lt"/>
              </a:rPr>
              <a:t>25 anos</a:t>
            </a:r>
          </a:p>
        </p:txBody>
      </p:sp>
      <p:sp>
        <p:nvSpPr>
          <p:cNvPr id="45" name="Plus 3"/>
          <p:cNvSpPr/>
          <p:nvPr/>
        </p:nvSpPr>
        <p:spPr>
          <a:xfrm>
            <a:off x="2774627" y="3207993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Plus 3"/>
          <p:cNvSpPr/>
          <p:nvPr/>
        </p:nvSpPr>
        <p:spPr>
          <a:xfrm>
            <a:off x="5023503" y="3207993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7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/>
        </p:nvGraphicFramePr>
        <p:xfrm>
          <a:off x="5464664" y="1708391"/>
          <a:ext cx="1582008" cy="29111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553172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Tempo de</a:t>
                      </a:r>
                    </a:p>
                    <a:p>
                      <a:pPr algn="ctr"/>
                      <a:r>
                        <a:rPr lang="pt-BR" sz="1300" kern="1200" dirty="0"/>
                        <a:t>Serviço Público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2357969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graphicFrame>
        <p:nvGraphicFramePr>
          <p:cNvPr id="48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/>
        </p:nvGraphicFramePr>
        <p:xfrm>
          <a:off x="7640908" y="1708391"/>
          <a:ext cx="1582008" cy="29111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553172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Tempo</a:t>
                      </a:r>
                      <a:r>
                        <a:rPr lang="pt-BR" sz="1300" kern="1200" baseline="0" dirty="0"/>
                        <a:t> no Cargo Efetivo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2357969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sp>
        <p:nvSpPr>
          <p:cNvPr id="49" name="CaixaDeTexto 48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5446013" y="2977251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20</a:t>
            </a:r>
            <a:r>
              <a:rPr lang="pt-BR" sz="2800" b="1" dirty="0">
                <a:latin typeface="+mn-lt"/>
              </a:rPr>
              <a:t> anos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7651636" y="2947768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+mn-lt"/>
              </a:rPr>
              <a:t>5 anos</a:t>
            </a:r>
          </a:p>
        </p:txBody>
      </p:sp>
      <p:sp>
        <p:nvSpPr>
          <p:cNvPr id="51" name="Plus 3"/>
          <p:cNvSpPr/>
          <p:nvPr/>
        </p:nvSpPr>
        <p:spPr>
          <a:xfrm>
            <a:off x="7229597" y="3164529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3283464" y="3745062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30</a:t>
            </a:r>
            <a:r>
              <a:rPr lang="pt-BR" sz="2800" b="1" dirty="0">
                <a:latin typeface="+mn-lt"/>
              </a:rPr>
              <a:t> anos</a:t>
            </a:r>
          </a:p>
        </p:txBody>
      </p:sp>
      <p:sp>
        <p:nvSpPr>
          <p:cNvPr id="53" name="Plus 3"/>
          <p:cNvSpPr/>
          <p:nvPr/>
        </p:nvSpPr>
        <p:spPr>
          <a:xfrm>
            <a:off x="9338935" y="3163961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4" name="Espaço Reservado para Conteúdo 3">
            <a:extLst>
              <a:ext uri="{FF2B5EF4-FFF2-40B4-BE49-F238E27FC236}">
                <a16:creationId xmlns:a16="http://schemas.microsoft.com/office/drawing/2014/main" id="{5C398F0B-7196-4D39-AD7A-2B24FCC2B3B0}"/>
              </a:ext>
            </a:extLst>
          </p:cNvPr>
          <p:cNvGraphicFramePr>
            <a:graphicFrameLocks/>
          </p:cNvGraphicFramePr>
          <p:nvPr/>
        </p:nvGraphicFramePr>
        <p:xfrm>
          <a:off x="9696400" y="1708390"/>
          <a:ext cx="1582008" cy="29111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val="1854705044"/>
                    </a:ext>
                  </a:extLst>
                </a:gridCol>
              </a:tblGrid>
              <a:tr h="553172">
                <a:tc>
                  <a:txBody>
                    <a:bodyPr/>
                    <a:lstStyle/>
                    <a:p>
                      <a:pPr algn="ctr"/>
                      <a:r>
                        <a:rPr lang="pt-BR" sz="13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Pedágio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037998"/>
                  </a:ext>
                </a:extLst>
              </a:tr>
              <a:tr h="2357969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13786"/>
                  </a:ext>
                </a:extLst>
              </a:tr>
            </a:tbl>
          </a:graphicData>
        </a:graphic>
      </p:graphicFrame>
      <p:sp>
        <p:nvSpPr>
          <p:cNvPr id="55" name="CaixaDeTexto 54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9702172" y="2656878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+mn-lt"/>
              </a:rPr>
              <a:t>100%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0AFC67DE-AEB5-4542-9FB5-3116A0872C81}"/>
              </a:ext>
            </a:extLst>
          </p:cNvPr>
          <p:cNvSpPr txBox="1"/>
          <p:nvPr/>
        </p:nvSpPr>
        <p:spPr>
          <a:xfrm>
            <a:off x="9722423" y="3065261"/>
            <a:ext cx="15762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latin typeface="+mn-lt"/>
              </a:rPr>
              <a:t>do tempo que falta para atingir o tempo mínimo de contribuição</a:t>
            </a:r>
          </a:p>
        </p:txBody>
      </p:sp>
      <p:pic>
        <p:nvPicPr>
          <p:cNvPr id="23" name="Imagem 6">
            <a:extLst>
              <a:ext uri="{FF2B5EF4-FFF2-40B4-BE49-F238E27FC236}">
                <a16:creationId xmlns:a16="http://schemas.microsoft.com/office/drawing/2014/main" id="{CCFF6E31-4AAE-114D-96E5-95AD01DC00C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58" t="34823" r="49339" b="44390"/>
          <a:stretch/>
        </p:blipFill>
        <p:spPr>
          <a:xfrm>
            <a:off x="1466584" y="3534077"/>
            <a:ext cx="744794" cy="680639"/>
          </a:xfrm>
          <a:prstGeom prst="rect">
            <a:avLst/>
          </a:prstGeom>
        </p:spPr>
      </p:pic>
      <p:pic>
        <p:nvPicPr>
          <p:cNvPr id="25" name="Imagem 4">
            <a:extLst>
              <a:ext uri="{FF2B5EF4-FFF2-40B4-BE49-F238E27FC236}">
                <a16:creationId xmlns:a16="http://schemas.microsoft.com/office/drawing/2014/main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8" t="7080" r="18755" b="72489"/>
          <a:stretch/>
        </p:blipFill>
        <p:spPr>
          <a:xfrm>
            <a:off x="1545648" y="2312334"/>
            <a:ext cx="641060" cy="720034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4" y="478217"/>
            <a:ext cx="521788" cy="521788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191344" y="755993"/>
            <a:ext cx="114492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2600" b="1" dirty="0">
                <a:latin typeface="Gisha" panose="020B0502040204020203" pitchFamily="34" charset="-79"/>
                <a:cs typeface="Gisha" panose="020B0502040204020203" pitchFamily="34" charset="-79"/>
              </a:rPr>
              <a:t>Aposentadoria dos professores</a:t>
            </a:r>
          </a:p>
        </p:txBody>
      </p:sp>
    </p:spTree>
    <p:extLst>
      <p:ext uri="{BB962C8B-B14F-4D97-AF65-F5344CB8AC3E}">
        <p14:creationId xmlns:p14="http://schemas.microsoft.com/office/powerpoint/2010/main" val="425995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 desafio da sustentabilidade econômica: estamos no caminho certo? -  Pensamento Verde">
            <a:extLst>
              <a:ext uri="{FF2B5EF4-FFF2-40B4-BE49-F238E27FC236}">
                <a16:creationId xmlns:a16="http://schemas.microsoft.com/office/drawing/2014/main" id="{7D6E06B5-759F-4939-B740-AF3561C55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49" y="1848569"/>
            <a:ext cx="6238875" cy="467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545A765-9E99-45A4-BC43-05697197947F}"/>
              </a:ext>
            </a:extLst>
          </p:cNvPr>
          <p:cNvSpPr txBox="1"/>
          <p:nvPr/>
        </p:nvSpPr>
        <p:spPr>
          <a:xfrm>
            <a:off x="0" y="776317"/>
            <a:ext cx="12192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600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PÚBLICO</a:t>
            </a:r>
            <a:r>
              <a:rPr lang="pt-BR" sz="2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 FUTURO DA PREVIDÊNCIA NO SERVIÇO PÚBLICO</a:t>
            </a:r>
            <a:endParaRPr kumimoji="0" lang="pt-BR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971B00F-442E-4747-A2BF-0BEE4C1895EF}"/>
              </a:ext>
            </a:extLst>
          </p:cNvPr>
          <p:cNvSpPr txBox="1"/>
          <p:nvPr/>
        </p:nvSpPr>
        <p:spPr>
          <a:xfrm>
            <a:off x="6574978" y="1734482"/>
            <a:ext cx="5384141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500" dirty="0">
                <a:solidFill>
                  <a:srgbClr val="162937"/>
                </a:solidFill>
                <a:latin typeface="rawline"/>
              </a:rPr>
              <a:t>Valor que se pretendemos alcançar: </a:t>
            </a:r>
            <a:r>
              <a:rPr lang="pt-BR" sz="2500" b="1" dirty="0">
                <a:solidFill>
                  <a:srgbClr val="162937"/>
                </a:solidFill>
                <a:latin typeface="rawline"/>
              </a:rPr>
              <a:t>SUSTENTABILIDADE</a:t>
            </a:r>
            <a:r>
              <a:rPr lang="pt-BR" sz="2500" dirty="0">
                <a:solidFill>
                  <a:srgbClr val="162937"/>
                </a:solidFill>
                <a:latin typeface="rawline"/>
              </a:rPr>
              <a:t>.</a:t>
            </a:r>
          </a:p>
          <a:p>
            <a:pPr marL="285750" indent="-285750" algn="just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500" dirty="0">
                <a:solidFill>
                  <a:srgbClr val="162937"/>
                </a:solidFill>
                <a:latin typeface="rawline"/>
              </a:rPr>
              <a:t>Previdência pública (RPPS) + previdência privada (RPC).</a:t>
            </a:r>
          </a:p>
          <a:p>
            <a:pPr marL="285750" indent="-285750" algn="just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500" dirty="0">
                <a:solidFill>
                  <a:srgbClr val="162937"/>
                </a:solidFill>
                <a:latin typeface="rawline"/>
              </a:rPr>
              <a:t>Uma previdência que garanta ao servidor público segurança e tranquilidade ao longo de sua vida, sem comprometer o orçamento público e a capacidade estatal de atender as políticas públicas de interesse do conjunto da sociedade.</a:t>
            </a:r>
          </a:p>
        </p:txBody>
      </p:sp>
    </p:spTree>
    <p:extLst>
      <p:ext uri="{BB962C8B-B14F-4D97-AF65-F5344CB8AC3E}">
        <p14:creationId xmlns:p14="http://schemas.microsoft.com/office/powerpoint/2010/main" val="14892119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A545A765-9E99-45A4-BC43-05697197947F}"/>
              </a:ext>
            </a:extLst>
          </p:cNvPr>
          <p:cNvSpPr txBox="1"/>
          <p:nvPr/>
        </p:nvSpPr>
        <p:spPr>
          <a:xfrm>
            <a:off x="0" y="60756"/>
            <a:ext cx="12192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600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FUTURO DA PREVIDNCIA DO SERVIDOR PÚBLICO</a:t>
            </a:r>
            <a:endParaRPr kumimoji="0" lang="pt-BR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971B00F-442E-4747-A2BF-0BEE4C1895EF}"/>
              </a:ext>
            </a:extLst>
          </p:cNvPr>
          <p:cNvSpPr txBox="1"/>
          <p:nvPr/>
        </p:nvSpPr>
        <p:spPr>
          <a:xfrm>
            <a:off x="309522" y="1340768"/>
            <a:ext cx="1135864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solidFill>
                  <a:srgbClr val="162937"/>
                </a:solidFill>
                <a:latin typeface="rawline"/>
              </a:rPr>
              <a:t>Reformas locais nos entes que ainda não realizaram </a:t>
            </a:r>
            <a:r>
              <a:rPr lang="pt-BR" sz="2600" b="1" u="sng" dirty="0">
                <a:solidFill>
                  <a:srgbClr val="162937"/>
                </a:solidFill>
                <a:latin typeface="rawline"/>
              </a:rPr>
              <a:t>e</a:t>
            </a:r>
            <a:r>
              <a:rPr lang="pt-BR" sz="2600" dirty="0">
                <a:solidFill>
                  <a:srgbClr val="162937"/>
                </a:solidFill>
                <a:latin typeface="rawline"/>
              </a:rPr>
              <a:t> estudo de impacto atuarial </a:t>
            </a:r>
            <a:r>
              <a:rPr lang="pt-BR" sz="2600" b="1" u="sng" dirty="0">
                <a:solidFill>
                  <a:srgbClr val="162937"/>
                </a:solidFill>
                <a:latin typeface="rawline"/>
              </a:rPr>
              <a:t>previamente</a:t>
            </a:r>
            <a:r>
              <a:rPr lang="pt-BR" sz="2600" dirty="0">
                <a:solidFill>
                  <a:srgbClr val="162937"/>
                </a:solidFill>
                <a:latin typeface="rawline"/>
              </a:rPr>
              <a:t> às reformas estatutárias.</a:t>
            </a:r>
          </a:p>
          <a:p>
            <a:pPr marL="285750" indent="-285750" algn="just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solidFill>
                  <a:srgbClr val="162937"/>
                </a:solidFill>
                <a:latin typeface="rawline"/>
              </a:rPr>
              <a:t>Governança. Profissionalização do RPPS. Exemplo: ações do Pró Gestão (controles internos, governança corporativa e </a:t>
            </a:r>
            <a:r>
              <a:rPr lang="pt-BR" sz="2600">
                <a:solidFill>
                  <a:srgbClr val="162937"/>
                </a:solidFill>
                <a:latin typeface="rawline"/>
              </a:rPr>
              <a:t>educação previdenciária) </a:t>
            </a:r>
            <a:r>
              <a:rPr lang="pt-BR" sz="2600" dirty="0">
                <a:solidFill>
                  <a:srgbClr val="162937"/>
                </a:solidFill>
                <a:latin typeface="rawline"/>
              </a:rPr>
              <a:t>+ Certificação Profissional</a:t>
            </a:r>
          </a:p>
          <a:p>
            <a:pPr marL="285750" indent="-285750" algn="just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solidFill>
                  <a:srgbClr val="162937"/>
                </a:solidFill>
                <a:latin typeface="rawline"/>
              </a:rPr>
              <a:t>Conscientização e participação. Educação previdenciária e financeira.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4DC04D4-439E-48F0-AFEF-8E42BFAB8C4D}"/>
              </a:ext>
            </a:extLst>
          </p:cNvPr>
          <p:cNvSpPr txBox="1"/>
          <p:nvPr/>
        </p:nvSpPr>
        <p:spPr>
          <a:xfrm>
            <a:off x="839416" y="611396"/>
            <a:ext cx="9001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FUTURO DA PREVIDÊNCIA NO SERVIÇO PÚBLICO REQUER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Imagem 3" descr="Padrão do plano de fundo&#10;&#10;Descrição gerada automaticamente">
            <a:extLst>
              <a:ext uri="{FF2B5EF4-FFF2-40B4-BE49-F238E27FC236}">
                <a16:creationId xmlns:a16="http://schemas.microsoft.com/office/drawing/2014/main" id="{26C7C134-0DDA-41A1-A7C3-7D763BA17B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704" y="4500570"/>
            <a:ext cx="3807304" cy="2240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99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-1" y="692696"/>
            <a:ext cx="9624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Incorporações de Vantagens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793ECA1-E25F-2745-A6C0-F8DF81E99EA1}"/>
              </a:ext>
            </a:extLst>
          </p:cNvPr>
          <p:cNvSpPr txBox="1"/>
          <p:nvPr/>
        </p:nvSpPr>
        <p:spPr>
          <a:xfrm>
            <a:off x="767408" y="2060848"/>
            <a:ext cx="11017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Vedação da incorporação de vantagens de caráter temporário ou vinculadas ao exercício de função de confiança ou de cargo em comissão à remuneração do cargo efetivo.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793ECA1-E25F-2745-A6C0-F8DF81E99EA1}"/>
              </a:ext>
            </a:extLst>
          </p:cNvPr>
          <p:cNvSpPr txBox="1"/>
          <p:nvPr/>
        </p:nvSpPr>
        <p:spPr>
          <a:xfrm>
            <a:off x="881026" y="3573016"/>
            <a:ext cx="107847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latin typeface="+mn-lt"/>
              </a:rPr>
              <a:t>A EC prevê que não se aplica as parcelas remuneratórias incorporadas até a entrada em vigor da Emenda (art. 13)</a:t>
            </a:r>
          </a:p>
        </p:txBody>
      </p:sp>
    </p:spTree>
    <p:extLst>
      <p:ext uri="{BB962C8B-B14F-4D97-AF65-F5344CB8AC3E}">
        <p14:creationId xmlns:p14="http://schemas.microsoft.com/office/powerpoint/2010/main" val="125745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-1" y="692696"/>
            <a:ext cx="794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Regras gerais dos RPPS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51384" y="2276872"/>
            <a:ext cx="111931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Art. 40. O regime próprio de previdência social dos servidores titulares de cargos efetivos terá caráter contributivo e solidário, mediante contribuição do respectivo ente federativo, de servidores ativos, de aposentados e de pensionistas, </a:t>
            </a:r>
            <a:r>
              <a:rPr lang="pt-BR" sz="2800" b="1" dirty="0">
                <a:latin typeface="+mn-lt"/>
              </a:rPr>
              <a:t>observados critérios que preservem o equilíbrio financeiro e atuarial</a:t>
            </a:r>
            <a:r>
              <a:rPr lang="pt-BR" sz="28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52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F793ECA1-E25F-2745-A6C0-F8DF81E99EA1}"/>
              </a:ext>
            </a:extLst>
          </p:cNvPr>
          <p:cNvSpPr txBox="1"/>
          <p:nvPr/>
        </p:nvSpPr>
        <p:spPr>
          <a:xfrm>
            <a:off x="407368" y="1628800"/>
            <a:ext cx="110172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Servidores públicos poderão ser aposentados:</a:t>
            </a:r>
          </a:p>
          <a:p>
            <a:pPr marL="914400" lvl="1" indent="-457200" algn="just"/>
            <a:r>
              <a:rPr lang="pt-BR" sz="2800" dirty="0">
                <a:latin typeface="+mn-lt"/>
                <a:sym typeface="Wingdings 3"/>
              </a:rPr>
              <a:t> </a:t>
            </a:r>
            <a:r>
              <a:rPr lang="pt-BR" sz="2800" dirty="0">
                <a:latin typeface="+mn-lt"/>
              </a:rPr>
              <a:t>por incapacidade permanente para o trabalho, quando insuscetível de readaptação, sendo obrigatória a reavaliação periódica; </a:t>
            </a:r>
          </a:p>
          <a:p>
            <a:pPr marL="914400" lvl="1" indent="-457200" algn="just"/>
            <a:r>
              <a:rPr lang="pt-BR" sz="2800" dirty="0">
                <a:sym typeface="Wingdings 3"/>
              </a:rPr>
              <a:t> </a:t>
            </a:r>
            <a:r>
              <a:rPr lang="pt-BR" sz="2800" dirty="0">
                <a:latin typeface="+mn-lt"/>
              </a:rPr>
              <a:t>Compulsoriamente aos 75 anos;</a:t>
            </a:r>
          </a:p>
          <a:p>
            <a:pPr marL="914400" lvl="1" indent="-457200" algn="just"/>
            <a:r>
              <a:rPr lang="pt-BR" sz="2800" dirty="0">
                <a:latin typeface="+mn-lt"/>
                <a:sym typeface="Wingdings 3"/>
              </a:rPr>
              <a:t> </a:t>
            </a:r>
            <a:r>
              <a:rPr lang="pt-BR" sz="2800" dirty="0">
                <a:latin typeface="+mn-lt"/>
              </a:rPr>
              <a:t>voluntariamente, na União aos 62 anos mulher e 65 anos homem, </a:t>
            </a:r>
            <a:r>
              <a:rPr lang="pt-BR" sz="2800" b="1" dirty="0">
                <a:latin typeface="+mn-lt"/>
              </a:rPr>
              <a:t>e nos estados e municípios conforme idade mínima estabelecida na Constituição Estadual ou na Lei Orgânica</a:t>
            </a:r>
            <a:r>
              <a:rPr lang="pt-BR" sz="2800" dirty="0">
                <a:latin typeface="+mn-lt"/>
              </a:rPr>
              <a:t>, observados o tempo de contribuição e demais requisitos estabelecidos em lei. Os requisitos de concessão e as regras de cálculo dos proventos de aposentadoria serão disciplinadas em lei do respectivo ente federativo.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-1" y="692696"/>
            <a:ext cx="794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Aposentadorias</a:t>
            </a:r>
          </a:p>
        </p:txBody>
      </p:sp>
    </p:spTree>
    <p:extLst>
      <p:ext uri="{BB962C8B-B14F-4D97-AF65-F5344CB8AC3E}">
        <p14:creationId xmlns:p14="http://schemas.microsoft.com/office/powerpoint/2010/main" val="1791151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F793ECA1-E25F-2745-A6C0-F8DF81E99EA1}"/>
              </a:ext>
            </a:extLst>
          </p:cNvPr>
          <p:cNvSpPr txBox="1"/>
          <p:nvPr/>
        </p:nvSpPr>
        <p:spPr>
          <a:xfrm>
            <a:off x="623392" y="4214818"/>
            <a:ext cx="11017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As aposentadorias dos RPPS não serão inferiores ao salário-mínimo e, aos novos servidores, não serão superiores ao teto do RGPS.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-1" y="692696"/>
            <a:ext cx="794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Regras gerais dos RPPS</a:t>
            </a:r>
          </a:p>
        </p:txBody>
      </p:sp>
      <p:sp>
        <p:nvSpPr>
          <p:cNvPr id="10" name="Retângulo 9"/>
          <p:cNvSpPr/>
          <p:nvPr/>
        </p:nvSpPr>
        <p:spPr>
          <a:xfrm>
            <a:off x="695400" y="1857364"/>
            <a:ext cx="10873208" cy="1857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Obriga os entes que tiverem RPPS a </a:t>
            </a:r>
            <a:r>
              <a:rPr lang="pt-BR" sz="2800" b="1" dirty="0">
                <a:latin typeface="+mn-lt"/>
              </a:rPr>
              <a:t>instituírem regime de previdência complementar</a:t>
            </a:r>
            <a:r>
              <a:rPr lang="pt-BR" sz="2800" dirty="0">
                <a:latin typeface="+mn-lt"/>
              </a:rPr>
              <a:t>, podendo ser administrado por entidade fechada ou aberta de previdência complementar.  </a:t>
            </a:r>
            <a:r>
              <a:rPr lang="pt-BR" sz="2800" b="1" dirty="0">
                <a:latin typeface="+mn-lt"/>
              </a:rPr>
              <a:t>Prazo de 2 anos a contar da data de entrada em vigor da Emenda Constitucional</a:t>
            </a:r>
            <a:r>
              <a:rPr lang="pt-BR" sz="2800" dirty="0">
                <a:latin typeface="+mn-lt"/>
              </a:rPr>
              <a:t>.</a:t>
            </a:r>
            <a:endParaRPr lang="pt-BR" sz="28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2654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1" y="692696"/>
            <a:ext cx="9623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Regras gerais dos RPPS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F890D58-4C0B-F74C-BF8F-4941B79AAAB8}"/>
              </a:ext>
            </a:extLst>
          </p:cNvPr>
          <p:cNvSpPr txBox="1"/>
          <p:nvPr/>
        </p:nvSpPr>
        <p:spPr>
          <a:xfrm>
            <a:off x="335360" y="1502468"/>
            <a:ext cx="115212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>
                <a:latin typeface="+mn-lt"/>
              </a:rPr>
              <a:t>Apenas </a:t>
            </a:r>
            <a:r>
              <a:rPr lang="pt-BR" sz="2800" b="1" dirty="0">
                <a:latin typeface="+mn-lt"/>
              </a:rPr>
              <a:t>aposentadorias decorrente de cargos acumuláveis </a:t>
            </a:r>
            <a:r>
              <a:rPr lang="pt-BR" sz="2800" dirty="0">
                <a:latin typeface="+mn-lt"/>
              </a:rPr>
              <a:t>podem ser acumuladas;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b="1" dirty="0">
                <a:latin typeface="+mn-lt"/>
              </a:rPr>
              <a:t>Veda acumulação de pensão deixada por cônjuge </a:t>
            </a:r>
            <a:r>
              <a:rPr lang="pt-BR" sz="2800" dirty="0">
                <a:latin typeface="+mn-lt"/>
              </a:rPr>
              <a:t>e companheiro no RPPS;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>
                <a:latin typeface="+mn-lt"/>
              </a:rPr>
              <a:t>Na acumulação de mais de uma pensão ou de aposentadoria e pensão no RPPS, ou entre o RPPS e o RGPS ou entre RPPS e militares: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2800" dirty="0">
                <a:latin typeface="+mn-lt"/>
              </a:rPr>
              <a:t>é assegurado o </a:t>
            </a:r>
            <a:r>
              <a:rPr lang="pt-BR" sz="2800" b="1" dirty="0">
                <a:latin typeface="+mn-lt"/>
              </a:rPr>
              <a:t>recebimento integral do beneficio mais vantajoso</a:t>
            </a:r>
            <a:r>
              <a:rPr lang="pt-BR" sz="2800" dirty="0">
                <a:latin typeface="+mn-lt"/>
              </a:rPr>
              <a:t>;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2800" dirty="0">
                <a:latin typeface="+mn-lt"/>
              </a:rPr>
              <a:t>e uma parte dos demais benefícios:</a:t>
            </a:r>
            <a:endParaRPr lang="pt-BR" sz="3600" dirty="0">
              <a:latin typeface="+mn-lt"/>
            </a:endParaRPr>
          </a:p>
        </p:txBody>
      </p:sp>
      <p:grpSp>
        <p:nvGrpSpPr>
          <p:cNvPr id="4" name="Grupo 16"/>
          <p:cNvGrpSpPr/>
          <p:nvPr/>
        </p:nvGrpSpPr>
        <p:grpSpPr>
          <a:xfrm>
            <a:off x="2855640" y="4869160"/>
            <a:ext cx="6066760" cy="1625984"/>
            <a:chOff x="4924714" y="4771528"/>
            <a:chExt cx="6066760" cy="1625984"/>
          </a:xfrm>
        </p:grpSpPr>
        <p:sp>
          <p:nvSpPr>
            <p:cNvPr id="8" name="Retângulo 7"/>
            <p:cNvSpPr/>
            <p:nvPr/>
          </p:nvSpPr>
          <p:spPr>
            <a:xfrm>
              <a:off x="7103042" y="6037005"/>
              <a:ext cx="3888432" cy="36050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/>
                <a:t>60%</a:t>
              </a:r>
            </a:p>
          </p:txBody>
        </p:sp>
        <p:sp>
          <p:nvSpPr>
            <p:cNvPr id="9" name="Retângulo 8"/>
            <p:cNvSpPr/>
            <p:nvPr/>
          </p:nvSpPr>
          <p:spPr>
            <a:xfrm>
              <a:off x="7823122" y="5626230"/>
              <a:ext cx="2448272" cy="360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/>
                <a:t>40%</a:t>
              </a:r>
            </a:p>
          </p:txBody>
        </p:sp>
        <p:sp>
          <p:nvSpPr>
            <p:cNvPr id="10" name="Retângulo 9"/>
            <p:cNvSpPr/>
            <p:nvPr/>
          </p:nvSpPr>
          <p:spPr>
            <a:xfrm>
              <a:off x="8327178" y="5215455"/>
              <a:ext cx="1440160" cy="360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/>
                <a:t>20%</a:t>
              </a:r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8687218" y="4804680"/>
              <a:ext cx="720080" cy="360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/>
                <a:t>10%</a:t>
              </a: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4943886" y="6013738"/>
              <a:ext cx="15649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latin typeface="+mn-lt"/>
                </a:rPr>
                <a:t>Entre 1 e 2 SM</a:t>
              </a:r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4970676" y="5596409"/>
              <a:ext cx="15649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latin typeface="+mn-lt"/>
                </a:rPr>
                <a:t>Entre 2 e 3 SM</a:t>
              </a: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4970676" y="5190412"/>
              <a:ext cx="15649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latin typeface="+mn-lt"/>
                </a:rPr>
                <a:t>Entre 3 e 4 SM</a:t>
              </a:r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4924714" y="4771528"/>
              <a:ext cx="16033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latin typeface="+mn-lt"/>
                </a:rPr>
                <a:t>Acima de 4 SM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98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-1" y="692696"/>
            <a:ext cx="794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latin typeface="Gisha" panose="020B0502040204020203" pitchFamily="34" charset="-79"/>
                <a:cs typeface="Gisha" panose="020B0502040204020203" pitchFamily="34" charset="-79"/>
              </a:rPr>
              <a:t>Regras gerais dos RPPS</a:t>
            </a:r>
          </a:p>
        </p:txBody>
      </p:sp>
      <p:sp>
        <p:nvSpPr>
          <p:cNvPr id="2" name="Retângulo 1"/>
          <p:cNvSpPr/>
          <p:nvPr/>
        </p:nvSpPr>
        <p:spPr>
          <a:xfrm>
            <a:off x="839416" y="3194973"/>
            <a:ext cx="1056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</a:rPr>
              <a:t>O rol de benefícios dos regimes próprios de previdência social </a:t>
            </a:r>
            <a:r>
              <a:rPr lang="pt-B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fica limitado às aposentadorias e à pensão por morte. </a:t>
            </a:r>
            <a:endParaRPr lang="pt-BR" sz="2800" b="1" dirty="0"/>
          </a:p>
        </p:txBody>
      </p:sp>
      <p:sp>
        <p:nvSpPr>
          <p:cNvPr id="3" name="Retângulo 2"/>
          <p:cNvSpPr/>
          <p:nvPr/>
        </p:nvSpPr>
        <p:spPr>
          <a:xfrm>
            <a:off x="839416" y="4437112"/>
            <a:ext cx="10569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</a:rPr>
              <a:t>Os afastamentos por incapacidade temporária para o trabalho e o salário-maternidade </a:t>
            </a:r>
            <a:r>
              <a:rPr lang="pt-B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serão pagos diretamente pelo ente federativo 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</a:rPr>
              <a:t>e não correrão à conta do RPPS.</a:t>
            </a:r>
            <a:endParaRPr lang="pt-BR" sz="2800" dirty="0"/>
          </a:p>
        </p:txBody>
      </p:sp>
      <p:sp>
        <p:nvSpPr>
          <p:cNvPr id="8" name="Retângulo 7"/>
          <p:cNvSpPr/>
          <p:nvPr/>
        </p:nvSpPr>
        <p:spPr>
          <a:xfrm>
            <a:off x="911424" y="1556792"/>
            <a:ext cx="103691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O </a:t>
            </a:r>
            <a:r>
              <a:rPr lang="pt-BR" sz="2800" b="1" dirty="0">
                <a:latin typeface="+mn-lt"/>
              </a:rPr>
              <a:t>abono de permanência </a:t>
            </a:r>
            <a:r>
              <a:rPr lang="pt-BR" sz="2800" b="1" u="sng" dirty="0">
                <a:latin typeface="+mn-lt"/>
              </a:rPr>
              <a:t>poderá</a:t>
            </a:r>
            <a:r>
              <a:rPr lang="pt-BR" sz="2800" b="1" dirty="0">
                <a:latin typeface="+mn-lt"/>
              </a:rPr>
              <a:t> ser de até o valor máximo da contribuição</a:t>
            </a:r>
            <a:r>
              <a:rPr lang="pt-BR" sz="2800" dirty="0">
                <a:latin typeface="+mn-lt"/>
              </a:rPr>
              <a:t> e será pago quando atingidos os </a:t>
            </a:r>
            <a:r>
              <a:rPr lang="pt-BR" sz="2800" b="1" dirty="0">
                <a:latin typeface="+mn-lt"/>
              </a:rPr>
              <a:t>critérios estabelecidos pelo ente federativo</a:t>
            </a:r>
            <a:r>
              <a:rPr lang="pt-BR" sz="28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55894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23030</TotalTime>
  <Words>1784</Words>
  <Application>Microsoft Office PowerPoint</Application>
  <PresentationFormat>Widescreen</PresentationFormat>
  <Paragraphs>279</Paragraphs>
  <Slides>33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Tema do Office</vt:lpstr>
      <vt:lpstr> </vt:lpstr>
      <vt:lpstr>Reforma da Previdência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OBJETIVO DAS REFORMAS LOCAIS</vt:lpstr>
      <vt:lpstr>Apresentação do PowerPoint</vt:lpstr>
      <vt:lpstr>ALGUNS FATORES DE CRESCIMENTO DO  DÉFICIT ATUARIAL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Demografia</dc:title>
  <dc:creator>46163212134</dc:creator>
  <cp:lastModifiedBy>Claudia Fernanda Iten</cp:lastModifiedBy>
  <cp:revision>1240</cp:revision>
  <cp:lastPrinted>2021-11-05T18:48:14Z</cp:lastPrinted>
  <dcterms:created xsi:type="dcterms:W3CDTF">2016-02-12T16:57:42Z</dcterms:created>
  <dcterms:modified xsi:type="dcterms:W3CDTF">2022-10-20T20:27:10Z</dcterms:modified>
</cp:coreProperties>
</file>